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4"/>
  </p:sldMasterIdLst>
  <p:notesMasterIdLst>
    <p:notesMasterId r:id="rId17"/>
  </p:notesMasterIdLst>
  <p:sldIdLst>
    <p:sldId id="329" r:id="rId5"/>
    <p:sldId id="439" r:id="rId6"/>
    <p:sldId id="441" r:id="rId7"/>
    <p:sldId id="440" r:id="rId8"/>
    <p:sldId id="444" r:id="rId9"/>
    <p:sldId id="445" r:id="rId10"/>
    <p:sldId id="448" r:id="rId11"/>
    <p:sldId id="446" r:id="rId12"/>
    <p:sldId id="450" r:id="rId13"/>
    <p:sldId id="449" r:id="rId14"/>
    <p:sldId id="443" r:id="rId15"/>
    <p:sldId id="451" r:id="rId16"/>
  </p:sldIdLst>
  <p:sldSz cx="9144000" cy="6858000" type="screen4x3"/>
  <p:notesSz cx="69469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9AC2E62-260F-40E5-AF7E-EC391B575D92}">
          <p14:sldIdLst>
            <p14:sldId id="329"/>
            <p14:sldId id="439"/>
            <p14:sldId id="441"/>
            <p14:sldId id="440"/>
            <p14:sldId id="444"/>
            <p14:sldId id="445"/>
            <p14:sldId id="448"/>
            <p14:sldId id="446"/>
            <p14:sldId id="450"/>
            <p14:sldId id="449"/>
            <p14:sldId id="443"/>
            <p14:sldId id="45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w.smith" initials="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5"/>
    <a:srgbClr val="009A46"/>
    <a:srgbClr val="FC6434"/>
    <a:srgbClr val="FFCC00"/>
    <a:srgbClr val="3333FF"/>
    <a:srgbClr val="009900"/>
    <a:srgbClr val="E87C62"/>
    <a:srgbClr val="E5684B"/>
    <a:srgbClr val="3A487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0323" cy="462612"/>
          </a:xfrm>
          <a:prstGeom prst="rect">
            <a:avLst/>
          </a:prstGeom>
        </p:spPr>
        <p:txBody>
          <a:bodyPr vert="horz" lIns="92372" tIns="46186" rIns="92372" bIns="46186" rtlCol="0"/>
          <a:lstStyle>
            <a:lvl1pPr algn="l">
              <a:defRPr sz="1200"/>
            </a:lvl1pPr>
          </a:lstStyle>
          <a:p>
            <a:endParaRPr lang="en-US"/>
          </a:p>
        </p:txBody>
      </p:sp>
      <p:sp>
        <p:nvSpPr>
          <p:cNvPr id="3" name="Date Placeholder 2"/>
          <p:cNvSpPr>
            <a:spLocks noGrp="1"/>
          </p:cNvSpPr>
          <p:nvPr>
            <p:ph type="dt" idx="1"/>
          </p:nvPr>
        </p:nvSpPr>
        <p:spPr>
          <a:xfrm>
            <a:off x="3934970" y="0"/>
            <a:ext cx="3010323" cy="462612"/>
          </a:xfrm>
          <a:prstGeom prst="rect">
            <a:avLst/>
          </a:prstGeom>
        </p:spPr>
        <p:txBody>
          <a:bodyPr vert="horz" lIns="92372" tIns="46186" rIns="92372" bIns="46186" rtlCol="0"/>
          <a:lstStyle>
            <a:lvl1pPr algn="r">
              <a:defRPr sz="1200"/>
            </a:lvl1pPr>
          </a:lstStyle>
          <a:p>
            <a:fld id="{77A498AB-0C31-4A99-87E4-F7ECD9527AF6}" type="datetimeFigureOut">
              <a:rPr lang="en-US" smtClean="0"/>
              <a:t>10/21/2024</a:t>
            </a:fld>
            <a:endParaRPr lang="en-US"/>
          </a:p>
        </p:txBody>
      </p:sp>
      <p:sp>
        <p:nvSpPr>
          <p:cNvPr id="4" name="Slide Image Placeholder 3"/>
          <p:cNvSpPr>
            <a:spLocks noGrp="1" noRot="1" noChangeAspect="1"/>
          </p:cNvSpPr>
          <p:nvPr>
            <p:ph type="sldImg" idx="2"/>
          </p:nvPr>
        </p:nvSpPr>
        <p:spPr>
          <a:xfrm>
            <a:off x="1400175" y="1152525"/>
            <a:ext cx="4146550" cy="3111500"/>
          </a:xfrm>
          <a:prstGeom prst="rect">
            <a:avLst/>
          </a:prstGeom>
          <a:noFill/>
          <a:ln w="12700">
            <a:solidFill>
              <a:prstClr val="black"/>
            </a:solidFill>
          </a:ln>
        </p:spPr>
        <p:txBody>
          <a:bodyPr vert="horz" lIns="92372" tIns="46186" rIns="92372" bIns="46186" rtlCol="0" anchor="ctr"/>
          <a:lstStyle/>
          <a:p>
            <a:endParaRPr lang="en-US"/>
          </a:p>
        </p:txBody>
      </p:sp>
      <p:sp>
        <p:nvSpPr>
          <p:cNvPr id="5" name="Notes Placeholder 4"/>
          <p:cNvSpPr>
            <a:spLocks noGrp="1"/>
          </p:cNvSpPr>
          <p:nvPr>
            <p:ph type="body" sz="quarter" idx="3"/>
          </p:nvPr>
        </p:nvSpPr>
        <p:spPr>
          <a:xfrm>
            <a:off x="694690" y="4437221"/>
            <a:ext cx="5557520" cy="3630454"/>
          </a:xfrm>
          <a:prstGeom prst="rect">
            <a:avLst/>
          </a:prstGeom>
        </p:spPr>
        <p:txBody>
          <a:bodyPr vert="horz" lIns="92372" tIns="46186" rIns="92372" bIns="4618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1"/>
            <a:ext cx="3010323" cy="462611"/>
          </a:xfrm>
          <a:prstGeom prst="rect">
            <a:avLst/>
          </a:prstGeom>
        </p:spPr>
        <p:txBody>
          <a:bodyPr vert="horz" lIns="92372" tIns="46186" rIns="92372" bIns="46186" rtlCol="0" anchor="b"/>
          <a:lstStyle>
            <a:lvl1pPr algn="l">
              <a:defRPr sz="1200"/>
            </a:lvl1pPr>
          </a:lstStyle>
          <a:p>
            <a:endParaRPr lang="en-US"/>
          </a:p>
        </p:txBody>
      </p:sp>
      <p:sp>
        <p:nvSpPr>
          <p:cNvPr id="7" name="Slide Number Placeholder 6"/>
          <p:cNvSpPr>
            <a:spLocks noGrp="1"/>
          </p:cNvSpPr>
          <p:nvPr>
            <p:ph type="sldNum" sz="quarter" idx="5"/>
          </p:nvPr>
        </p:nvSpPr>
        <p:spPr>
          <a:xfrm>
            <a:off x="3934970" y="8757591"/>
            <a:ext cx="3010323" cy="462611"/>
          </a:xfrm>
          <a:prstGeom prst="rect">
            <a:avLst/>
          </a:prstGeom>
        </p:spPr>
        <p:txBody>
          <a:bodyPr vert="horz" lIns="92372" tIns="46186" rIns="92372" bIns="46186" rtlCol="0" anchor="b"/>
          <a:lstStyle>
            <a:lvl1pPr algn="r">
              <a:defRPr sz="1200"/>
            </a:lvl1pPr>
          </a:lstStyle>
          <a:p>
            <a:fld id="{E68AD907-DAB2-41A9-AB39-986829E41E8E}" type="slidenum">
              <a:rPr lang="en-US" smtClean="0"/>
              <a:t>‹#›</a:t>
            </a:fld>
            <a:endParaRPr lang="en-US"/>
          </a:p>
        </p:txBody>
      </p:sp>
    </p:spTree>
    <p:extLst>
      <p:ext uri="{BB962C8B-B14F-4D97-AF65-F5344CB8AC3E}">
        <p14:creationId xmlns:p14="http://schemas.microsoft.com/office/powerpoint/2010/main" val="648509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8AD907-DAB2-41A9-AB39-986829E41E8E}" type="slidenum">
              <a:rPr lang="en-US" smtClean="0"/>
              <a:t>2</a:t>
            </a:fld>
            <a:endParaRPr lang="en-US"/>
          </a:p>
        </p:txBody>
      </p:sp>
    </p:spTree>
    <p:extLst>
      <p:ext uri="{BB962C8B-B14F-4D97-AF65-F5344CB8AC3E}">
        <p14:creationId xmlns:p14="http://schemas.microsoft.com/office/powerpoint/2010/main" val="273416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Constraints 1. </a:t>
            </a:r>
            <a:r>
              <a:rPr lang="en-US"/>
              <a:t>Many of our laptops and local machines we use does not have sufficient CPUs or GPUs to handle the complex computations required by LLMs. This can be due to insufficient memory and storage limitation. </a:t>
            </a:r>
            <a:endParaRPr lang="en-US">
              <a:cs typeface="Calibri"/>
            </a:endParaRPr>
          </a:p>
        </p:txBody>
      </p:sp>
      <p:sp>
        <p:nvSpPr>
          <p:cNvPr id="4" name="Slide Number Placeholder 3"/>
          <p:cNvSpPr>
            <a:spLocks noGrp="1"/>
          </p:cNvSpPr>
          <p:nvPr>
            <p:ph type="sldNum" sz="quarter" idx="5"/>
          </p:nvPr>
        </p:nvSpPr>
        <p:spPr/>
        <p:txBody>
          <a:bodyPr/>
          <a:lstStyle/>
          <a:p>
            <a:fld id="{E68AD907-DAB2-41A9-AB39-986829E41E8E}" type="slidenum">
              <a:rPr lang="en-US" smtClean="0"/>
              <a:t>3</a:t>
            </a:fld>
            <a:endParaRPr lang="en-US"/>
          </a:p>
        </p:txBody>
      </p:sp>
    </p:spTree>
    <p:extLst>
      <p:ext uri="{BB962C8B-B14F-4D97-AF65-F5344CB8AC3E}">
        <p14:creationId xmlns:p14="http://schemas.microsoft.com/office/powerpoint/2010/main" val="766257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8AD907-DAB2-41A9-AB39-986829E41E8E}" type="slidenum">
              <a:rPr lang="en-US" smtClean="0"/>
              <a:t>4</a:t>
            </a:fld>
            <a:endParaRPr lang="en-US"/>
          </a:p>
        </p:txBody>
      </p:sp>
    </p:spTree>
    <p:extLst>
      <p:ext uri="{BB962C8B-B14F-4D97-AF65-F5344CB8AC3E}">
        <p14:creationId xmlns:p14="http://schemas.microsoft.com/office/powerpoint/2010/main" val="1626732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9144000" cy="6858000"/>
          </a:xfrm>
          <a:prstGeom prst="rect">
            <a:avLst/>
          </a:prstGeom>
          <a:solidFill>
            <a:srgbClr val="3A4876"/>
          </a:solidFill>
          <a:ln w="76200">
            <a:no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3" name="Rectangle 3"/>
          <p:cNvSpPr>
            <a:spLocks noChangeArrowheads="1"/>
          </p:cNvSpPr>
          <p:nvPr userDrawn="1"/>
        </p:nvSpPr>
        <p:spPr bwMode="auto">
          <a:xfrm>
            <a:off x="0" y="1219200"/>
            <a:ext cx="9144000" cy="1333500"/>
          </a:xfrm>
          <a:prstGeom prst="rect">
            <a:avLst/>
          </a:prstGeom>
          <a:solidFill>
            <a:schemeClr val="bg1">
              <a:alpha val="25000"/>
            </a:schemeClr>
          </a:solidFill>
          <a:ln w="9525" algn="ctr">
            <a:no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4" name="Rectangle 6"/>
          <p:cNvSpPr>
            <a:spLocks noChangeArrowheads="1"/>
          </p:cNvSpPr>
          <p:nvPr userDrawn="1"/>
        </p:nvSpPr>
        <p:spPr bwMode="auto">
          <a:xfrm>
            <a:off x="0" y="1504950"/>
            <a:ext cx="9144000" cy="762000"/>
          </a:xfrm>
          <a:prstGeom prst="rect">
            <a:avLst/>
          </a:prstGeom>
          <a:solidFill>
            <a:schemeClr val="bg1">
              <a:alpha val="25000"/>
            </a:schemeClr>
          </a:solidFill>
          <a:ln w="9525" algn="ctr">
            <a:no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5" name="Rectangle 8"/>
          <p:cNvSpPr>
            <a:spLocks noChangeArrowheads="1"/>
          </p:cNvSpPr>
          <p:nvPr userDrawn="1"/>
        </p:nvSpPr>
        <p:spPr bwMode="auto">
          <a:xfrm>
            <a:off x="247652" y="285750"/>
            <a:ext cx="8629651" cy="6286500"/>
          </a:xfrm>
          <a:prstGeom prst="rect">
            <a:avLst/>
          </a:prstGeom>
          <a:solidFill>
            <a:srgbClr val="171D2F"/>
          </a:solidFill>
          <a:ln w="76200">
            <a:solidFill>
              <a:schemeClr val="bg1"/>
            </a:solid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6" name="Rectangle 9"/>
          <p:cNvSpPr>
            <a:spLocks noChangeArrowheads="1"/>
          </p:cNvSpPr>
          <p:nvPr userDrawn="1"/>
        </p:nvSpPr>
        <p:spPr bwMode="auto">
          <a:xfrm>
            <a:off x="446092" y="469901"/>
            <a:ext cx="8251825" cy="5918200"/>
          </a:xfrm>
          <a:prstGeom prst="rect">
            <a:avLst/>
          </a:prstGeom>
          <a:solidFill>
            <a:schemeClr val="bg1"/>
          </a:solidFill>
          <a:ln w="76200">
            <a:solidFill>
              <a:schemeClr val="bg1"/>
            </a:solid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7" name="Rectangle 10"/>
          <p:cNvSpPr>
            <a:spLocks noChangeArrowheads="1"/>
          </p:cNvSpPr>
          <p:nvPr userDrawn="1"/>
        </p:nvSpPr>
        <p:spPr bwMode="auto">
          <a:xfrm>
            <a:off x="0" y="0"/>
            <a:ext cx="9144000" cy="6858000"/>
          </a:xfrm>
          <a:prstGeom prst="rect">
            <a:avLst/>
          </a:prstGeom>
          <a:noFill/>
          <a:ln w="76200">
            <a:solidFill>
              <a:srgbClr val="171D2F"/>
            </a:solid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8" name="Rectangle 4"/>
          <p:cNvSpPr>
            <a:spLocks noGrp="1" noChangeArrowheads="1"/>
          </p:cNvSpPr>
          <p:nvPr>
            <p:ph type="dt" sz="half" idx="10"/>
          </p:nvPr>
        </p:nvSpPr>
        <p:spPr>
          <a:xfrm>
            <a:off x="-19051" y="6626232"/>
            <a:ext cx="2133600" cy="250825"/>
          </a:xfrm>
          <a:prstGeom prst="rect">
            <a:avLst/>
          </a:prstGeom>
        </p:spPr>
        <p:txBody>
          <a:bodyPr/>
          <a:lstStyle>
            <a:lvl1pPr>
              <a:defRPr dirty="0">
                <a:solidFill>
                  <a:schemeClr val="bg1"/>
                </a:solidFill>
              </a:defRPr>
            </a:lvl1pPr>
          </a:lstStyle>
          <a:p>
            <a:pPr fontAlgn="base">
              <a:spcBef>
                <a:spcPct val="0"/>
              </a:spcBef>
              <a:spcAft>
                <a:spcPct val="0"/>
              </a:spcAft>
              <a:defRPr/>
            </a:pPr>
            <a:endParaRPr lang="en-US">
              <a:solidFill>
                <a:srgbClr val="FFFFFF"/>
              </a:solidFill>
            </a:endParaRPr>
          </a:p>
        </p:txBody>
      </p:sp>
      <p:sp>
        <p:nvSpPr>
          <p:cNvPr id="11" name="Rectangle 4"/>
          <p:cNvSpPr>
            <a:spLocks noGrp="1" noChangeArrowheads="1"/>
          </p:cNvSpPr>
          <p:nvPr>
            <p:ph type="ftr" sz="quarter" idx="3"/>
          </p:nvPr>
        </p:nvSpPr>
        <p:spPr bwMode="auto">
          <a:xfrm>
            <a:off x="2743200" y="6586701"/>
            <a:ext cx="3657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a:solidFill>
                  <a:srgbClr val="4E76B0"/>
                </a:solidFill>
              </a:defRPr>
            </a:lvl1pPr>
          </a:lstStyle>
          <a:p>
            <a:pPr fontAlgn="base">
              <a:spcBef>
                <a:spcPct val="0"/>
              </a:spcBef>
              <a:spcAft>
                <a:spcPct val="0"/>
              </a:spcAft>
              <a:defRPr/>
            </a:pPr>
            <a:r>
              <a:rPr lang="en-US">
                <a:solidFill>
                  <a:srgbClr val="324B70"/>
                </a:solidFill>
              </a:rPr>
              <a:t>Distribution A:  Approved for public release; distribution is unlimited</a:t>
            </a:r>
            <a:r>
              <a:rPr lang="en-US"/>
              <a:t>.</a:t>
            </a:r>
          </a:p>
        </p:txBody>
      </p:sp>
      <p:sp>
        <p:nvSpPr>
          <p:cNvPr id="12" name="Slide Number Placeholder 3"/>
          <p:cNvSpPr>
            <a:spLocks noGrp="1"/>
          </p:cNvSpPr>
          <p:nvPr>
            <p:ph type="sldNum" sz="quarter" idx="4"/>
          </p:nvPr>
        </p:nvSpPr>
        <p:spPr>
          <a:xfrm>
            <a:off x="6781800" y="6569082"/>
            <a:ext cx="2133600" cy="365125"/>
          </a:xfrm>
          <a:prstGeom prst="rect">
            <a:avLst/>
          </a:prstGeom>
        </p:spPr>
        <p:txBody>
          <a:bodyPr vert="horz" lIns="91440" tIns="45720" rIns="91440" bIns="45720" rtlCol="0" anchor="ctr"/>
          <a:lstStyle>
            <a:lvl1pPr algn="r">
              <a:defRPr sz="900">
                <a:solidFill>
                  <a:schemeClr val="tx1"/>
                </a:solidFill>
              </a:defRPr>
            </a:lvl1pPr>
          </a:lstStyle>
          <a:p>
            <a:fld id="{6E9BA83E-7686-45E8-B102-E1030B0D3A3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616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00"/>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6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9"/>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7" name="Slide Number Placeholder 3"/>
          <p:cNvSpPr>
            <a:spLocks noGrp="1"/>
          </p:cNvSpPr>
          <p:nvPr>
            <p:ph type="sldNum" sz="quarter" idx="4"/>
          </p:nvPr>
        </p:nvSpPr>
        <p:spPr>
          <a:xfrm>
            <a:off x="6781800" y="6569082"/>
            <a:ext cx="2133600" cy="365125"/>
          </a:xfrm>
          <a:prstGeom prst="rect">
            <a:avLst/>
          </a:prstGeom>
        </p:spPr>
        <p:txBody>
          <a:bodyPr vert="horz" lIns="91440" tIns="45720" rIns="91440" bIns="45720" rtlCol="0" anchor="ctr"/>
          <a:lstStyle>
            <a:lvl1pPr algn="r">
              <a:defRPr sz="900">
                <a:solidFill>
                  <a:schemeClr val="tx1"/>
                </a:solidFill>
              </a:defRPr>
            </a:lvl1pPr>
          </a:lstStyle>
          <a:p>
            <a:fld id="{6E9BA83E-7686-45E8-B102-E1030B0D3A3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1004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00"/>
            </a:lvl1pPr>
          </a:lstStyle>
          <a:p>
            <a:r>
              <a:rPr lang="en-US"/>
              <a:t>Click to edit Master title style</a:t>
            </a:r>
          </a:p>
        </p:txBody>
      </p:sp>
      <p:sp>
        <p:nvSpPr>
          <p:cNvPr id="3" name="Content Placeholder 2"/>
          <p:cNvSpPr>
            <a:spLocks noGrp="1"/>
          </p:cNvSpPr>
          <p:nvPr>
            <p:ph sz="half" idx="1"/>
          </p:nvPr>
        </p:nvSpPr>
        <p:spPr>
          <a:xfrm>
            <a:off x="365129" y="1295402"/>
            <a:ext cx="4175125"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2654" y="1295402"/>
            <a:ext cx="4175125"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6781800" y="6569082"/>
            <a:ext cx="2133600" cy="365125"/>
          </a:xfrm>
          <a:prstGeom prst="rect">
            <a:avLst/>
          </a:prstGeom>
        </p:spPr>
        <p:txBody>
          <a:bodyPr vert="horz" lIns="91440" tIns="45720" rIns="91440" bIns="45720" rtlCol="0" anchor="ctr"/>
          <a:lstStyle>
            <a:lvl1pPr algn="r">
              <a:defRPr sz="900">
                <a:solidFill>
                  <a:schemeClr val="tx1"/>
                </a:solidFill>
              </a:defRPr>
            </a:lvl1pPr>
          </a:lstStyle>
          <a:p>
            <a:fld id="{6E9BA83E-7686-45E8-B102-E1030B0D3A3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79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00"/>
            </a:lvl1pPr>
          </a:lstStyle>
          <a:p>
            <a:r>
              <a:rPr lang="en-US"/>
              <a:t>Click to edit Master title style</a:t>
            </a:r>
          </a:p>
        </p:txBody>
      </p:sp>
      <p:sp>
        <p:nvSpPr>
          <p:cNvPr id="6" name="Slide Number Placeholder 3"/>
          <p:cNvSpPr>
            <a:spLocks noGrp="1"/>
          </p:cNvSpPr>
          <p:nvPr>
            <p:ph type="sldNum" sz="quarter" idx="4"/>
          </p:nvPr>
        </p:nvSpPr>
        <p:spPr>
          <a:xfrm>
            <a:off x="6781800" y="6569082"/>
            <a:ext cx="2133600" cy="365125"/>
          </a:xfrm>
          <a:prstGeom prst="rect">
            <a:avLst/>
          </a:prstGeom>
        </p:spPr>
        <p:txBody>
          <a:bodyPr vert="horz" lIns="91440" tIns="45720" rIns="91440" bIns="45720" rtlCol="0" anchor="ctr"/>
          <a:lstStyle>
            <a:lvl1pPr algn="r">
              <a:defRPr sz="900">
                <a:solidFill>
                  <a:schemeClr val="tx1"/>
                </a:solidFill>
              </a:defRPr>
            </a:lvl1pPr>
          </a:lstStyle>
          <a:p>
            <a:fld id="{6E9BA83E-7686-45E8-B102-E1030B0D3A3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870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xfrm>
            <a:off x="6781800" y="6569082"/>
            <a:ext cx="2133600" cy="365125"/>
          </a:xfrm>
          <a:prstGeom prst="rect">
            <a:avLst/>
          </a:prstGeom>
        </p:spPr>
        <p:txBody>
          <a:bodyPr vert="horz" lIns="91440" tIns="45720" rIns="91440" bIns="45720" rtlCol="0" anchor="ctr"/>
          <a:lstStyle>
            <a:lvl1pPr algn="r">
              <a:defRPr sz="900">
                <a:solidFill>
                  <a:schemeClr val="tx1"/>
                </a:solidFill>
              </a:defRPr>
            </a:lvl1pPr>
          </a:lstStyle>
          <a:p>
            <a:fld id="{6E9BA83E-7686-45E8-B102-E1030B0D3A3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91853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92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8914" name="Rectangle 2"/>
          <p:cNvSpPr>
            <a:spLocks noGrp="1" noChangeArrowheads="1"/>
          </p:cNvSpPr>
          <p:nvPr>
            <p:ph type="subTitle" idx="1"/>
          </p:nvPr>
        </p:nvSpPr>
        <p:spPr>
          <a:xfrm>
            <a:off x="5251450" y="3937002"/>
            <a:ext cx="3206750" cy="1103313"/>
          </a:xfrm>
        </p:spPr>
        <p:txBody>
          <a:bodyPr/>
          <a:lstStyle>
            <a:lvl1pPr marL="0" indent="0" algn="ctr">
              <a:buFont typeface="Wingdings" pitchFamily="2" charset="2"/>
              <a:buNone/>
              <a:defRPr sz="2000"/>
            </a:lvl1pPr>
          </a:lstStyle>
          <a:p>
            <a:r>
              <a:rPr lang="en-US"/>
              <a:t>Click to edit Master subtitle style</a:t>
            </a:r>
          </a:p>
        </p:txBody>
      </p:sp>
      <p:sp>
        <p:nvSpPr>
          <p:cNvPr id="38915" name="Rectangle 3"/>
          <p:cNvSpPr>
            <a:spLocks noGrp="1" noChangeArrowheads="1"/>
          </p:cNvSpPr>
          <p:nvPr>
            <p:ph type="ctrTitle"/>
          </p:nvPr>
        </p:nvSpPr>
        <p:spPr>
          <a:xfrm>
            <a:off x="4572792" y="1093788"/>
            <a:ext cx="4571208" cy="2335212"/>
          </a:xfrm>
        </p:spPr>
        <p:txBody>
          <a:bodyPr/>
          <a:lstStyle>
            <a:lvl1pPr>
              <a:defRPr sz="4100"/>
            </a:lvl1pPr>
          </a:lstStyle>
          <a:p>
            <a:r>
              <a:rPr lang="en-US"/>
              <a:t>Click to edit Master title style</a:t>
            </a:r>
          </a:p>
        </p:txBody>
      </p:sp>
      <p:sp>
        <p:nvSpPr>
          <p:cNvPr id="13" name="Rectangle 12"/>
          <p:cNvSpPr>
            <a:spLocks noChangeArrowheads="1"/>
          </p:cNvSpPr>
          <p:nvPr userDrawn="1"/>
        </p:nvSpPr>
        <p:spPr bwMode="auto">
          <a:xfrm>
            <a:off x="4572792" y="6333683"/>
            <a:ext cx="4571208" cy="230816"/>
          </a:xfrm>
          <a:prstGeom prst="rect">
            <a:avLst/>
          </a:prstGeom>
          <a:noFill/>
          <a:ln w="9525">
            <a:noFill/>
            <a:miter lim="800000"/>
            <a:headEnd/>
            <a:tailEnd/>
          </a:ln>
          <a:effectLst/>
        </p:spPr>
        <p:txBody>
          <a:bodyPr wrap="square" lIns="91424" tIns="45712" rIns="91424" bIns="45712">
            <a:spAutoFit/>
          </a:bodyPr>
          <a:lstStyle/>
          <a:p>
            <a:pPr>
              <a:spcBef>
                <a:spcPct val="50000"/>
              </a:spcBef>
              <a:defRPr/>
            </a:pPr>
            <a:r>
              <a:rPr kumimoji="1" lang="en-US" sz="900" b="1">
                <a:solidFill>
                  <a:srgbClr val="000000"/>
                </a:solidFill>
                <a:latin typeface="Arial Narrow" pitchFamily="34" charset="0"/>
              </a:rPr>
              <a:t>DISTRIBUTION STATEMENT A: Approved for public release: distribution unlimited</a:t>
            </a:r>
          </a:p>
        </p:txBody>
      </p:sp>
      <p:sp>
        <p:nvSpPr>
          <p:cNvPr id="12" name="Rectangle 11"/>
          <p:cNvSpPr>
            <a:spLocks noChangeArrowheads="1"/>
          </p:cNvSpPr>
          <p:nvPr userDrawn="1"/>
        </p:nvSpPr>
        <p:spPr bwMode="auto">
          <a:xfrm>
            <a:off x="3962400" y="0"/>
            <a:ext cx="1219200" cy="276983"/>
          </a:xfrm>
          <a:prstGeom prst="rect">
            <a:avLst/>
          </a:prstGeom>
          <a:noFill/>
          <a:ln w="9525">
            <a:noFill/>
            <a:miter lim="800000"/>
            <a:headEnd/>
            <a:tailEnd/>
          </a:ln>
          <a:effectLst/>
        </p:spPr>
        <p:txBody>
          <a:bodyPr wrap="square" lIns="91424" tIns="45712" rIns="91424" bIns="45712">
            <a:spAutoFit/>
          </a:bodyPr>
          <a:lstStyle/>
          <a:p>
            <a:pPr algn="ctr">
              <a:spcBef>
                <a:spcPct val="50000"/>
              </a:spcBef>
              <a:defRPr/>
            </a:pPr>
            <a:r>
              <a:rPr kumimoji="1" lang="en-US" sz="1200" b="1">
                <a:solidFill>
                  <a:srgbClr val="000000"/>
                </a:solidFill>
                <a:latin typeface="Arial Narrow" pitchFamily="34" charset="0"/>
              </a:rPr>
              <a:t>UNCLASSIFIED</a:t>
            </a:r>
          </a:p>
        </p:txBody>
      </p:sp>
      <p:sp>
        <p:nvSpPr>
          <p:cNvPr id="2" name="TextBox 1">
            <a:extLst>
              <a:ext uri="{FF2B5EF4-FFF2-40B4-BE49-F238E27FC236}">
                <a16:creationId xmlns:a16="http://schemas.microsoft.com/office/drawing/2014/main" id="{7F7D3126-728B-0203-69E9-34335BF629DA}"/>
              </a:ext>
            </a:extLst>
          </p:cNvPr>
          <p:cNvSpPr txBox="1"/>
          <p:nvPr userDrawn="1"/>
        </p:nvSpPr>
        <p:spPr>
          <a:xfrm>
            <a:off x="533400" y="2362200"/>
            <a:ext cx="3733800" cy="923330"/>
          </a:xfrm>
          <a:prstGeom prst="rect">
            <a:avLst/>
          </a:prstGeom>
          <a:noFill/>
        </p:spPr>
        <p:txBody>
          <a:bodyPr wrap="square" rtlCol="0">
            <a:spAutoFit/>
          </a:bodyPr>
          <a:lstStyle/>
          <a:p>
            <a:r>
              <a:rPr lang="en-US" b="1">
                <a:solidFill>
                  <a:srgbClr val="FF0000"/>
                </a:solidFill>
              </a:rPr>
              <a:t>Instruction: </a:t>
            </a:r>
            <a:r>
              <a:rPr lang="en-US" b="1" i="1">
                <a:solidFill>
                  <a:srgbClr val="FF0000"/>
                </a:solidFill>
              </a:rPr>
              <a:t>Insert School Name and Logo and/or any other symbol as desired</a:t>
            </a:r>
          </a:p>
        </p:txBody>
      </p:sp>
      <p:sp>
        <p:nvSpPr>
          <p:cNvPr id="3" name="Rectangle 2">
            <a:extLst>
              <a:ext uri="{FF2B5EF4-FFF2-40B4-BE49-F238E27FC236}">
                <a16:creationId xmlns:a16="http://schemas.microsoft.com/office/drawing/2014/main" id="{E6AD2B60-8DFF-8245-0743-597A8A065F38}"/>
              </a:ext>
            </a:extLst>
          </p:cNvPr>
          <p:cNvSpPr>
            <a:spLocks noChangeArrowheads="1"/>
          </p:cNvSpPr>
          <p:nvPr userDrawn="1"/>
        </p:nvSpPr>
        <p:spPr bwMode="auto">
          <a:xfrm>
            <a:off x="3886200" y="6564499"/>
            <a:ext cx="1219200" cy="276983"/>
          </a:xfrm>
          <a:prstGeom prst="rect">
            <a:avLst/>
          </a:prstGeom>
          <a:noFill/>
          <a:ln w="9525">
            <a:noFill/>
            <a:miter lim="800000"/>
            <a:headEnd/>
            <a:tailEnd/>
          </a:ln>
          <a:effectLst/>
        </p:spPr>
        <p:txBody>
          <a:bodyPr wrap="square" lIns="91424" tIns="45712" rIns="91424" bIns="45712">
            <a:spAutoFit/>
          </a:bodyPr>
          <a:lstStyle/>
          <a:p>
            <a:pPr algn="ctr">
              <a:spcBef>
                <a:spcPct val="50000"/>
              </a:spcBef>
              <a:defRPr/>
            </a:pPr>
            <a:r>
              <a:rPr kumimoji="1" lang="en-US" sz="1200" b="1">
                <a:solidFill>
                  <a:srgbClr val="000000"/>
                </a:solidFill>
                <a:latin typeface="Arial Narrow" pitchFamily="34" charset="0"/>
              </a:rPr>
              <a:t>UNCLASSIFIED</a:t>
            </a:r>
          </a:p>
        </p:txBody>
      </p:sp>
    </p:spTree>
    <p:extLst>
      <p:ext uri="{BB962C8B-B14F-4D97-AF65-F5344CB8AC3E}">
        <p14:creationId xmlns:p14="http://schemas.microsoft.com/office/powerpoint/2010/main" val="1063860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65128" y="1295402"/>
            <a:ext cx="8502650"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ChangeArrowheads="1"/>
          </p:cNvSpPr>
          <p:nvPr userDrawn="1"/>
        </p:nvSpPr>
        <p:spPr bwMode="auto">
          <a:xfrm>
            <a:off x="0" y="4"/>
            <a:ext cx="9144000" cy="914399"/>
          </a:xfrm>
          <a:prstGeom prst="rect">
            <a:avLst/>
          </a:prstGeom>
          <a:solidFill>
            <a:srgbClr val="3A4876"/>
          </a:solidFill>
          <a:ln w="76200">
            <a:noFill/>
            <a:miter lim="800000"/>
            <a:headEnd/>
            <a:tailEnd/>
          </a:ln>
          <a:effectLst>
            <a:outerShdw dist="35921" dir="2700000" algn="ctr" rotWithShape="0">
              <a:srgbClr val="000066">
                <a:alpha val="50000"/>
              </a:srgbClr>
            </a:outerShdw>
          </a:effectLst>
        </p:spPr>
        <p:txBody>
          <a:bodyPr wrap="none" anchor="ctr"/>
          <a:lstStyle/>
          <a:p>
            <a:pPr algn="ctr" fontAlgn="base">
              <a:spcBef>
                <a:spcPct val="0"/>
              </a:spcBef>
              <a:spcAft>
                <a:spcPct val="0"/>
              </a:spcAft>
              <a:defRPr/>
            </a:pPr>
            <a:endParaRPr lang="en-US">
              <a:solidFill>
                <a:srgbClr val="000000"/>
              </a:solidFill>
            </a:endParaRPr>
          </a:p>
        </p:txBody>
      </p:sp>
      <p:sp>
        <p:nvSpPr>
          <p:cNvPr id="1031" name="Rectangle 7"/>
          <p:cNvSpPr>
            <a:spLocks noGrp="1" noChangeArrowheads="1"/>
          </p:cNvSpPr>
          <p:nvPr>
            <p:ph type="title"/>
          </p:nvPr>
        </p:nvSpPr>
        <p:spPr bwMode="auto">
          <a:xfrm>
            <a:off x="1235294" y="170414"/>
            <a:ext cx="6657975" cy="733425"/>
          </a:xfrm>
          <a:prstGeom prst="rect">
            <a:avLst/>
          </a:prstGeom>
          <a:noFill/>
          <a:ln w="9525">
            <a:noFill/>
            <a:miter lim="800000"/>
            <a:headEnd/>
            <a:tailEnd/>
          </a:ln>
          <a:effectLst>
            <a:outerShdw dist="28398" dir="3806097" algn="ctr" rotWithShape="0">
              <a:schemeClr val="tx2"/>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 name="Text Box 7"/>
          <p:cNvSpPr txBox="1">
            <a:spLocks noChangeArrowheads="1"/>
          </p:cNvSpPr>
          <p:nvPr userDrawn="1"/>
        </p:nvSpPr>
        <p:spPr bwMode="auto">
          <a:xfrm>
            <a:off x="8963481" y="6719501"/>
            <a:ext cx="117019" cy="138499"/>
          </a:xfrm>
          <a:prstGeom prst="rect">
            <a:avLst/>
          </a:prstGeom>
          <a:noFill/>
          <a:ln w="12700">
            <a:noFill/>
            <a:miter lim="800000"/>
            <a:headEnd type="none" w="sm" len="sm"/>
            <a:tailEnd type="none" w="sm" len="sm"/>
          </a:ln>
          <a:effectLst/>
        </p:spPr>
        <p:txBody>
          <a:bodyPr wrap="none" lIns="0" tIns="0" rIns="0" bIns="0">
            <a:spAutoFit/>
          </a:bodyPr>
          <a:lstStyle/>
          <a:p>
            <a:pPr algn="r">
              <a:defRPr/>
            </a:pPr>
            <a:fld id="{1D2940CE-CB97-425C-9281-F6D0AE0E39DC}" type="slidenum">
              <a:rPr kumimoji="1" lang="en-US" sz="900" b="0" smtClean="0">
                <a:solidFill>
                  <a:schemeClr val="tx1"/>
                </a:solidFill>
                <a:latin typeface="Arial Narrow" pitchFamily="34" charset="0"/>
              </a:rPr>
              <a:pPr algn="r">
                <a:defRPr/>
              </a:pPr>
              <a:t>‹#›</a:t>
            </a:fld>
            <a:endParaRPr kumimoji="1" lang="en-US" sz="900" b="0">
              <a:solidFill>
                <a:schemeClr val="tx1"/>
              </a:solidFill>
              <a:latin typeface="Arial Narrow" pitchFamily="34" charset="0"/>
            </a:endParaRPr>
          </a:p>
        </p:txBody>
      </p:sp>
      <p:sp>
        <p:nvSpPr>
          <p:cNvPr id="12" name="Footer Placeholder 3"/>
          <p:cNvSpPr txBox="1">
            <a:spLocks noGrp="1"/>
          </p:cNvSpPr>
          <p:nvPr userDrawn="1"/>
        </p:nvSpPr>
        <p:spPr bwMode="auto">
          <a:xfrm>
            <a:off x="2868831" y="6581060"/>
            <a:ext cx="3390900" cy="276882"/>
          </a:xfrm>
          <a:prstGeom prst="rect">
            <a:avLst/>
          </a:prstGeom>
          <a:noFill/>
          <a:ln w="12700" algn="ctr">
            <a:noFill/>
            <a:miter lim="800000"/>
            <a:headEnd/>
            <a:tailEnd/>
          </a:ln>
          <a:effectLst/>
        </p:spPr>
        <p:txBody>
          <a:bodyPr lIns="91324" tIns="45662" rIns="91324" bIns="45662">
            <a:spAutoFit/>
          </a:bodyPr>
          <a:lstStyle/>
          <a:p>
            <a:pPr algn="ctr">
              <a:defRPr/>
            </a:pPr>
            <a:r>
              <a:rPr lang="en-US" sz="1200" b="1" baseline="0">
                <a:latin typeface="Arial Narrow" pitchFamily="34" charset="0"/>
                <a:cs typeface="Arial" charset="0"/>
              </a:rPr>
              <a:t>UNCLASSIFIED</a:t>
            </a:r>
            <a:endParaRPr lang="en-US" sz="1200" b="1">
              <a:latin typeface="Arial Narrow" pitchFamily="34" charset="0"/>
              <a:cs typeface="Arial" charset="0"/>
            </a:endParaRPr>
          </a:p>
        </p:txBody>
      </p:sp>
      <p:sp>
        <p:nvSpPr>
          <p:cNvPr id="13" name="Rectangle 12"/>
          <p:cNvSpPr>
            <a:spLocks noChangeArrowheads="1"/>
          </p:cNvSpPr>
          <p:nvPr userDrawn="1"/>
        </p:nvSpPr>
        <p:spPr bwMode="auto">
          <a:xfrm>
            <a:off x="3048000" y="0"/>
            <a:ext cx="2819400" cy="276983"/>
          </a:xfrm>
          <a:prstGeom prst="rect">
            <a:avLst/>
          </a:prstGeom>
          <a:noFill/>
          <a:ln w="9525">
            <a:noFill/>
            <a:miter lim="800000"/>
            <a:headEnd/>
            <a:tailEnd/>
          </a:ln>
          <a:effectLst/>
        </p:spPr>
        <p:txBody>
          <a:bodyPr wrap="square" lIns="91424" tIns="45712" rIns="91424" bIns="45712">
            <a:spAutoFit/>
          </a:bodyPr>
          <a:lstStyle/>
          <a:p>
            <a:pPr algn="ctr">
              <a:spcBef>
                <a:spcPct val="50000"/>
              </a:spcBef>
              <a:defRPr/>
            </a:pPr>
            <a:r>
              <a:rPr kumimoji="1" lang="en-US" sz="1200" b="1" baseline="0">
                <a:solidFill>
                  <a:schemeClr val="bg1"/>
                </a:solidFill>
                <a:latin typeface="Arial Narrow" pitchFamily="34" charset="0"/>
              </a:rPr>
              <a:t>UNCLASSIFIED</a:t>
            </a:r>
            <a:endParaRPr kumimoji="1" lang="en-US" sz="1200" b="1">
              <a:solidFill>
                <a:schemeClr val="bg1"/>
              </a:solidFill>
              <a:latin typeface="Arial Narrow" pitchFamily="34" charset="0"/>
            </a:endParaRPr>
          </a:p>
        </p:txBody>
      </p:sp>
    </p:spTree>
    <p:extLst>
      <p:ext uri="{BB962C8B-B14F-4D97-AF65-F5344CB8AC3E}">
        <p14:creationId xmlns:p14="http://schemas.microsoft.com/office/powerpoint/2010/main" val="64460825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dt="0"/>
  <p:txStyles>
    <p:titleStyle>
      <a:lvl1pPr algn="ctr" rtl="0" eaLnBrk="0" fontAlgn="base" hangingPunct="0">
        <a:spcBef>
          <a:spcPct val="0"/>
        </a:spcBef>
        <a:spcAft>
          <a:spcPct val="0"/>
        </a:spcAft>
        <a:defRPr sz="3000" b="1" i="1">
          <a:solidFill>
            <a:schemeClr val="bg1"/>
          </a:solidFill>
          <a:latin typeface="+mj-lt"/>
          <a:ea typeface="+mj-ea"/>
          <a:cs typeface="+mj-cs"/>
        </a:defRPr>
      </a:lvl1pPr>
      <a:lvl2pPr algn="ctr" rtl="0" eaLnBrk="0" fontAlgn="base" hangingPunct="0">
        <a:spcBef>
          <a:spcPct val="0"/>
        </a:spcBef>
        <a:spcAft>
          <a:spcPct val="0"/>
        </a:spcAft>
        <a:defRPr sz="3000" b="1" i="1">
          <a:solidFill>
            <a:schemeClr val="bg1"/>
          </a:solidFill>
          <a:latin typeface="Arial Narrow" pitchFamily="34" charset="0"/>
        </a:defRPr>
      </a:lvl2pPr>
      <a:lvl3pPr algn="ctr" rtl="0" eaLnBrk="0" fontAlgn="base" hangingPunct="0">
        <a:spcBef>
          <a:spcPct val="0"/>
        </a:spcBef>
        <a:spcAft>
          <a:spcPct val="0"/>
        </a:spcAft>
        <a:defRPr sz="3000" b="1" i="1">
          <a:solidFill>
            <a:schemeClr val="bg1"/>
          </a:solidFill>
          <a:latin typeface="Arial Narrow" pitchFamily="34" charset="0"/>
        </a:defRPr>
      </a:lvl3pPr>
      <a:lvl4pPr algn="ctr" rtl="0" eaLnBrk="0" fontAlgn="base" hangingPunct="0">
        <a:spcBef>
          <a:spcPct val="0"/>
        </a:spcBef>
        <a:spcAft>
          <a:spcPct val="0"/>
        </a:spcAft>
        <a:defRPr sz="3000" b="1" i="1">
          <a:solidFill>
            <a:schemeClr val="bg1"/>
          </a:solidFill>
          <a:latin typeface="Arial Narrow" pitchFamily="34" charset="0"/>
        </a:defRPr>
      </a:lvl4pPr>
      <a:lvl5pPr algn="ctr" rtl="0" eaLnBrk="0" fontAlgn="base" hangingPunct="0">
        <a:spcBef>
          <a:spcPct val="0"/>
        </a:spcBef>
        <a:spcAft>
          <a:spcPct val="0"/>
        </a:spcAft>
        <a:defRPr sz="3000" b="1" i="1">
          <a:solidFill>
            <a:schemeClr val="bg1"/>
          </a:solidFill>
          <a:latin typeface="Arial Narrow" pitchFamily="34" charset="0"/>
        </a:defRPr>
      </a:lvl5pPr>
      <a:lvl6pPr marL="457200" algn="ctr" rtl="0" fontAlgn="base">
        <a:spcBef>
          <a:spcPct val="0"/>
        </a:spcBef>
        <a:spcAft>
          <a:spcPct val="0"/>
        </a:spcAft>
        <a:defRPr sz="3000" b="1" i="1">
          <a:solidFill>
            <a:schemeClr val="bg1"/>
          </a:solidFill>
          <a:latin typeface="Arial Narrow" pitchFamily="34" charset="0"/>
        </a:defRPr>
      </a:lvl6pPr>
      <a:lvl7pPr marL="914400" algn="ctr" rtl="0" fontAlgn="base">
        <a:spcBef>
          <a:spcPct val="0"/>
        </a:spcBef>
        <a:spcAft>
          <a:spcPct val="0"/>
        </a:spcAft>
        <a:defRPr sz="3000" b="1" i="1">
          <a:solidFill>
            <a:schemeClr val="bg1"/>
          </a:solidFill>
          <a:latin typeface="Arial Narrow" pitchFamily="34" charset="0"/>
        </a:defRPr>
      </a:lvl7pPr>
      <a:lvl8pPr marL="1371600" algn="ctr" rtl="0" fontAlgn="base">
        <a:spcBef>
          <a:spcPct val="0"/>
        </a:spcBef>
        <a:spcAft>
          <a:spcPct val="0"/>
        </a:spcAft>
        <a:defRPr sz="3000" b="1" i="1">
          <a:solidFill>
            <a:schemeClr val="bg1"/>
          </a:solidFill>
          <a:latin typeface="Arial Narrow" pitchFamily="34" charset="0"/>
        </a:defRPr>
      </a:lvl8pPr>
      <a:lvl9pPr marL="1828800" algn="ctr" rtl="0" fontAlgn="base">
        <a:spcBef>
          <a:spcPct val="0"/>
        </a:spcBef>
        <a:spcAft>
          <a:spcPct val="0"/>
        </a:spcAft>
        <a:defRPr sz="3000" b="1" i="1">
          <a:solidFill>
            <a:schemeClr val="bg1"/>
          </a:solidFill>
          <a:latin typeface="Arial Narrow" pitchFamily="34" charset="0"/>
        </a:defRPr>
      </a:lvl9pPr>
    </p:titleStyle>
    <p:bodyStyle>
      <a:lvl1pPr marL="231775" indent="-231775" algn="l" rtl="0" eaLnBrk="0" fontAlgn="base" hangingPunct="0">
        <a:spcBef>
          <a:spcPct val="20000"/>
        </a:spcBef>
        <a:spcAft>
          <a:spcPct val="0"/>
        </a:spcAft>
        <a:buSzPct val="80000"/>
        <a:buFont typeface="Wingdings" pitchFamily="2" charset="2"/>
        <a:buChar char="w"/>
        <a:defRPr sz="2400" b="1" i="0">
          <a:solidFill>
            <a:srgbClr val="171D2F"/>
          </a:solidFill>
          <a:latin typeface="+mn-lt"/>
          <a:ea typeface="+mn-ea"/>
          <a:cs typeface="+mn-cs"/>
        </a:defRPr>
      </a:lvl1pPr>
      <a:lvl2pPr marL="515938" indent="-168275" algn="l" rtl="0" eaLnBrk="0" fontAlgn="base" hangingPunct="0">
        <a:spcBef>
          <a:spcPct val="20000"/>
        </a:spcBef>
        <a:spcAft>
          <a:spcPct val="0"/>
        </a:spcAft>
        <a:buChar char="–"/>
        <a:defRPr sz="2000" i="0">
          <a:solidFill>
            <a:srgbClr val="171D2F"/>
          </a:solidFill>
          <a:latin typeface="+mn-lt"/>
        </a:defRPr>
      </a:lvl2pPr>
      <a:lvl3pPr marL="855663" indent="-163513" algn="l" rtl="0" eaLnBrk="0" fontAlgn="base" hangingPunct="0">
        <a:spcBef>
          <a:spcPct val="20000"/>
        </a:spcBef>
        <a:spcAft>
          <a:spcPct val="0"/>
        </a:spcAft>
        <a:buChar char="•"/>
        <a:defRPr i="0">
          <a:solidFill>
            <a:srgbClr val="171D2F"/>
          </a:solidFill>
          <a:latin typeface="+mn-lt"/>
        </a:defRPr>
      </a:lvl3pPr>
      <a:lvl4pPr marL="1198563" indent="-222250" algn="l" rtl="0" eaLnBrk="0" fontAlgn="base" hangingPunct="0">
        <a:spcBef>
          <a:spcPct val="20000"/>
        </a:spcBef>
        <a:spcAft>
          <a:spcPct val="0"/>
        </a:spcAft>
        <a:buChar char="–"/>
        <a:defRPr sz="1600" i="0">
          <a:solidFill>
            <a:srgbClr val="171D2F"/>
          </a:solidFill>
          <a:latin typeface="+mn-lt"/>
        </a:defRPr>
      </a:lvl4pPr>
      <a:lvl5pPr marL="1489075" indent="-176213" algn="l" rtl="0" eaLnBrk="0" fontAlgn="base" hangingPunct="0">
        <a:spcBef>
          <a:spcPct val="20000"/>
        </a:spcBef>
        <a:spcAft>
          <a:spcPct val="0"/>
        </a:spcAft>
        <a:buChar char="»"/>
        <a:defRPr sz="1600" i="0">
          <a:solidFill>
            <a:srgbClr val="171D2F"/>
          </a:solidFill>
          <a:latin typeface="+mn-lt"/>
        </a:defRPr>
      </a:lvl5pPr>
      <a:lvl6pPr marL="1946275" indent="-176213" algn="l" rtl="0" fontAlgn="base">
        <a:spcBef>
          <a:spcPct val="20000"/>
        </a:spcBef>
        <a:spcAft>
          <a:spcPct val="0"/>
        </a:spcAft>
        <a:buChar char="»"/>
        <a:defRPr sz="1600">
          <a:solidFill>
            <a:srgbClr val="171D2F"/>
          </a:solidFill>
          <a:latin typeface="+mn-lt"/>
        </a:defRPr>
      </a:lvl6pPr>
      <a:lvl7pPr marL="2403475" indent="-176213" algn="l" rtl="0" fontAlgn="base">
        <a:spcBef>
          <a:spcPct val="20000"/>
        </a:spcBef>
        <a:spcAft>
          <a:spcPct val="0"/>
        </a:spcAft>
        <a:buChar char="»"/>
        <a:defRPr sz="1600">
          <a:solidFill>
            <a:srgbClr val="171D2F"/>
          </a:solidFill>
          <a:latin typeface="+mn-lt"/>
        </a:defRPr>
      </a:lvl7pPr>
      <a:lvl8pPr marL="2860675" indent="-176213" algn="l" rtl="0" fontAlgn="base">
        <a:spcBef>
          <a:spcPct val="20000"/>
        </a:spcBef>
        <a:spcAft>
          <a:spcPct val="0"/>
        </a:spcAft>
        <a:buChar char="»"/>
        <a:defRPr sz="1600">
          <a:solidFill>
            <a:srgbClr val="171D2F"/>
          </a:solidFill>
          <a:latin typeface="+mn-lt"/>
        </a:defRPr>
      </a:lvl8pPr>
      <a:lvl9pPr marL="3317875" indent="-176213" algn="l" rtl="0" fontAlgn="base">
        <a:spcBef>
          <a:spcPct val="20000"/>
        </a:spcBef>
        <a:spcAft>
          <a:spcPct val="0"/>
        </a:spcAft>
        <a:buChar char="»"/>
        <a:defRPr sz="1600">
          <a:solidFill>
            <a:srgbClr val="171D2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33621B-0EA2-B16E-75B7-0E5F29F1203C}"/>
              </a:ext>
            </a:extLst>
          </p:cNvPr>
          <p:cNvSpPr/>
          <p:nvPr/>
        </p:nvSpPr>
        <p:spPr>
          <a:xfrm>
            <a:off x="446048" y="2090853"/>
            <a:ext cx="3610207" cy="14914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p:cNvSpPr>
            <a:spLocks noGrp="1"/>
          </p:cNvSpPr>
          <p:nvPr>
            <p:ph type="subTitle" idx="1"/>
          </p:nvPr>
        </p:nvSpPr>
        <p:spPr>
          <a:xfrm>
            <a:off x="4686300" y="4314173"/>
            <a:ext cx="3733800" cy="1524000"/>
          </a:xfrm>
          <a:ln>
            <a:solidFill>
              <a:schemeClr val="bg1"/>
            </a:solidFill>
          </a:ln>
        </p:spPr>
        <p:txBody>
          <a:bodyPr/>
          <a:lstStyle/>
          <a:p>
            <a:pPr>
              <a:spcBef>
                <a:spcPts val="0"/>
              </a:spcBef>
            </a:pPr>
            <a:r>
              <a:rPr lang="en-US" sz="1600" dirty="0">
                <a:solidFill>
                  <a:schemeClr val="tx1"/>
                </a:solidFill>
              </a:rPr>
              <a:t>Roncs Etame-Ese, Richard M. Flores II, Claire Kamobaya, Natasha K. Menon, and Charles “Matt” Penn, </a:t>
            </a:r>
          </a:p>
          <a:p>
            <a:pPr>
              <a:spcBef>
                <a:spcPts val="0"/>
              </a:spcBef>
            </a:pPr>
            <a:endParaRPr lang="en-US" sz="1600" dirty="0">
              <a:solidFill>
                <a:schemeClr val="tx1"/>
              </a:solidFill>
            </a:endParaRPr>
          </a:p>
          <a:p>
            <a:pPr>
              <a:spcBef>
                <a:spcPts val="0"/>
              </a:spcBef>
            </a:pPr>
            <a:r>
              <a:rPr lang="en-US" sz="1600" dirty="0">
                <a:solidFill>
                  <a:schemeClr val="tx1"/>
                </a:solidFill>
              </a:rPr>
              <a:t>Marymount University</a:t>
            </a:r>
          </a:p>
          <a:p>
            <a:pPr>
              <a:spcBef>
                <a:spcPts val="0"/>
              </a:spcBef>
            </a:pPr>
            <a:r>
              <a:rPr lang="en-US" sz="1600" dirty="0">
                <a:solidFill>
                  <a:schemeClr val="tx1"/>
                </a:solidFill>
                <a:ea typeface="+mn-lt"/>
                <a:cs typeface="+mn-lt"/>
              </a:rPr>
              <a:t>College of Business, Innovation, Leadership, and Technology</a:t>
            </a:r>
            <a:endParaRPr lang="en-US" dirty="0">
              <a:solidFill>
                <a:schemeClr val="tx1"/>
              </a:solidFill>
            </a:endParaRPr>
          </a:p>
        </p:txBody>
      </p:sp>
      <p:sp>
        <p:nvSpPr>
          <p:cNvPr id="3" name="Title 2"/>
          <p:cNvSpPr>
            <a:spLocks noGrp="1"/>
          </p:cNvSpPr>
          <p:nvPr>
            <p:ph type="ctrTitle"/>
          </p:nvPr>
        </p:nvSpPr>
        <p:spPr>
          <a:xfrm>
            <a:off x="4038600" y="457200"/>
            <a:ext cx="5029200" cy="3505200"/>
          </a:xfrm>
          <a:ln>
            <a:noFill/>
          </a:ln>
          <a:effectLst/>
        </p:spPr>
        <p:txBody>
          <a:bodyPr/>
          <a:lstStyle/>
          <a:p>
            <a:r>
              <a:rPr lang="en-US" sz="2800" dirty="0">
                <a:solidFill>
                  <a:schemeClr val="tx1"/>
                </a:solidFill>
              </a:rPr>
              <a:t>Cyber Defensive Capability Performance Measurement Development Challenge</a:t>
            </a:r>
            <a:br>
              <a:rPr lang="en-US" sz="2800" dirty="0"/>
            </a:br>
            <a:br>
              <a:rPr lang="en-US" sz="2800" dirty="0"/>
            </a:br>
            <a:r>
              <a:rPr lang="en-US" sz="2400" dirty="0">
                <a:solidFill>
                  <a:schemeClr val="tx1"/>
                </a:solidFill>
              </a:rPr>
              <a:t>AI-enhanced Cyber Resiliency Evaluation System (ACRES)</a:t>
            </a:r>
            <a:br>
              <a:rPr lang="en-US" sz="1200" dirty="0"/>
            </a:br>
            <a:br>
              <a:rPr lang="en-US" sz="1200" dirty="0"/>
            </a:br>
            <a:br>
              <a:rPr lang="en-US" sz="1200" dirty="0"/>
            </a:br>
            <a:r>
              <a:rPr lang="en-US" sz="1600" dirty="0">
                <a:solidFill>
                  <a:schemeClr val="tx1"/>
                </a:solidFill>
              </a:rPr>
              <a:t>October 22 – 23, 2024</a:t>
            </a:r>
            <a:endParaRPr lang="en-US" sz="1200" dirty="0">
              <a:solidFill>
                <a:schemeClr val="tx1"/>
              </a:solidFill>
            </a:endParaRPr>
          </a:p>
        </p:txBody>
      </p:sp>
      <p:sp>
        <p:nvSpPr>
          <p:cNvPr id="4" name="AutoShape 2">
            <a:extLst>
              <a:ext uri="{FF2B5EF4-FFF2-40B4-BE49-F238E27FC236}">
                <a16:creationId xmlns:a16="http://schemas.microsoft.com/office/drawing/2014/main" id="{CA29CCEE-C136-36E5-1CAC-1906B84A1A5F}"/>
              </a:ext>
            </a:extLst>
          </p:cNvPr>
          <p:cNvSpPr>
            <a:spLocks noChangeAspect="1" noChangeArrowheads="1"/>
          </p:cNvSpPr>
          <p:nvPr/>
        </p:nvSpPr>
        <p:spPr bwMode="auto">
          <a:xfrm>
            <a:off x="3658380" y="38249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white tower with a cross on top&#10;&#10;Description automatically generated">
            <a:extLst>
              <a:ext uri="{FF2B5EF4-FFF2-40B4-BE49-F238E27FC236}">
                <a16:creationId xmlns:a16="http://schemas.microsoft.com/office/drawing/2014/main" id="{59124E9B-8A35-7031-B9ED-0A244A8B8DF8}"/>
              </a:ext>
            </a:extLst>
          </p:cNvPr>
          <p:cNvPicPr>
            <a:picLocks noChangeAspect="1"/>
          </p:cNvPicPr>
          <p:nvPr/>
        </p:nvPicPr>
        <p:blipFill>
          <a:blip r:embed="rId2"/>
          <a:stretch>
            <a:fillRect/>
          </a:stretch>
        </p:blipFill>
        <p:spPr>
          <a:xfrm>
            <a:off x="942149" y="1141163"/>
            <a:ext cx="3342347" cy="4114800"/>
          </a:xfrm>
          <a:prstGeom prst="rect">
            <a:avLst/>
          </a:prstGeom>
          <a:ln>
            <a:noFill/>
          </a:ln>
          <a:effectLst>
            <a:outerShdw blurRad="292100" dist="139700" dir="2700000" algn="tl" rotWithShape="0">
              <a:srgbClr val="333333">
                <a:alpha val="65000"/>
              </a:srgbClr>
            </a:outerShdw>
          </a:effectLst>
        </p:spPr>
      </p:pic>
      <p:pic>
        <p:nvPicPr>
          <p:cNvPr id="7" name="Picture 6" descr="A blue and white mascot&#10;&#10;Description automatically generated">
            <a:extLst>
              <a:ext uri="{FF2B5EF4-FFF2-40B4-BE49-F238E27FC236}">
                <a16:creationId xmlns:a16="http://schemas.microsoft.com/office/drawing/2014/main" id="{CBFCBB80-EE26-D41E-4FE0-0BE1636A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799" y="839778"/>
            <a:ext cx="2169525" cy="1268725"/>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F9CF0C6A-1C9B-DA8C-194A-A4FC5C271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49" y="5255963"/>
            <a:ext cx="2549013" cy="783821"/>
          </a:xfrm>
          <a:prstGeom prst="rect">
            <a:avLst/>
          </a:prstGeom>
        </p:spPr>
      </p:pic>
    </p:spTree>
    <p:extLst>
      <p:ext uri="{BB962C8B-B14F-4D97-AF65-F5344CB8AC3E}">
        <p14:creationId xmlns:p14="http://schemas.microsoft.com/office/powerpoint/2010/main" val="278591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Verification Test Method</a:t>
            </a:r>
          </a:p>
        </p:txBody>
      </p:sp>
      <p:sp>
        <p:nvSpPr>
          <p:cNvPr id="2" name="TextBox 1">
            <a:extLst>
              <a:ext uri="{FF2B5EF4-FFF2-40B4-BE49-F238E27FC236}">
                <a16:creationId xmlns:a16="http://schemas.microsoft.com/office/drawing/2014/main" id="{11D45736-4DB7-210E-6E31-FE8947BBE907}"/>
              </a:ext>
            </a:extLst>
          </p:cNvPr>
          <p:cNvSpPr txBox="1"/>
          <p:nvPr/>
        </p:nvSpPr>
        <p:spPr>
          <a:xfrm>
            <a:off x="228600" y="990600"/>
            <a:ext cx="8839200" cy="830997"/>
          </a:xfrm>
          <a:prstGeom prst="rect">
            <a:avLst/>
          </a:prstGeom>
          <a:noFill/>
        </p:spPr>
        <p:txBody>
          <a:bodyPr wrap="square" lIns="91440" tIns="45720" rIns="91440" bIns="45720" rtlCol="0" anchor="t">
            <a:spAutoFit/>
          </a:bodyPr>
          <a:lstStyle/>
          <a:p>
            <a:r>
              <a:rPr lang="en-US" sz="1600" b="1" i="1"/>
              <a:t>Once code development was complete, we integrated the code with all three Python coders performing a code review and merging selected files / lines of code into a final testing branch, followed by test runs of the code to check for integration errors, functionality discrepancies, and ensure consistent, repeatable scoring.</a:t>
            </a:r>
          </a:p>
        </p:txBody>
      </p:sp>
      <p:pic>
        <p:nvPicPr>
          <p:cNvPr id="3" name="Picture 2" descr="A screenshot of a computer&#10;&#10;Description automatically generated">
            <a:extLst>
              <a:ext uri="{FF2B5EF4-FFF2-40B4-BE49-F238E27FC236}">
                <a16:creationId xmlns:a16="http://schemas.microsoft.com/office/drawing/2014/main" id="{CC675071-B3D2-00EF-601B-F1034437DD8E}"/>
              </a:ext>
            </a:extLst>
          </p:cNvPr>
          <p:cNvPicPr>
            <a:picLocks noChangeAspect="1"/>
          </p:cNvPicPr>
          <p:nvPr/>
        </p:nvPicPr>
        <p:blipFill>
          <a:blip r:embed="rId2"/>
          <a:stretch>
            <a:fillRect/>
          </a:stretch>
        </p:blipFill>
        <p:spPr>
          <a:xfrm>
            <a:off x="1178121" y="2010928"/>
            <a:ext cx="2749541" cy="133690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E6B0118-9A69-9812-17C7-93630D0D6A00}"/>
              </a:ext>
            </a:extLst>
          </p:cNvPr>
          <p:cNvPicPr>
            <a:picLocks noChangeAspect="1"/>
          </p:cNvPicPr>
          <p:nvPr/>
        </p:nvPicPr>
        <p:blipFill>
          <a:blip r:embed="rId3"/>
          <a:stretch>
            <a:fillRect/>
          </a:stretch>
        </p:blipFill>
        <p:spPr>
          <a:xfrm>
            <a:off x="1865097" y="3194152"/>
            <a:ext cx="2737515" cy="127725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AB0B5FA-7DBD-E475-9CCA-A9B8C9573AEC}"/>
              </a:ext>
            </a:extLst>
          </p:cNvPr>
          <p:cNvPicPr>
            <a:picLocks noChangeAspect="1"/>
          </p:cNvPicPr>
          <p:nvPr/>
        </p:nvPicPr>
        <p:blipFill>
          <a:blip r:embed="rId4"/>
          <a:stretch>
            <a:fillRect/>
          </a:stretch>
        </p:blipFill>
        <p:spPr>
          <a:xfrm>
            <a:off x="2565246" y="4409172"/>
            <a:ext cx="2746808" cy="129075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6E468EC-EF2F-CAD8-2926-4BD1028306FC}"/>
              </a:ext>
            </a:extLst>
          </p:cNvPr>
          <p:cNvPicPr>
            <a:picLocks noChangeAspect="1"/>
          </p:cNvPicPr>
          <p:nvPr/>
        </p:nvPicPr>
        <p:blipFill>
          <a:blip r:embed="rId5"/>
          <a:stretch>
            <a:fillRect/>
          </a:stretch>
        </p:blipFill>
        <p:spPr>
          <a:xfrm>
            <a:off x="4016667" y="2011030"/>
            <a:ext cx="2745168" cy="15190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FAE218A-EAD1-7BA9-FD14-9FFEBDB4FCE9}"/>
              </a:ext>
            </a:extLst>
          </p:cNvPr>
          <p:cNvPicPr>
            <a:picLocks noChangeAspect="1"/>
          </p:cNvPicPr>
          <p:nvPr/>
        </p:nvPicPr>
        <p:blipFill>
          <a:blip r:embed="rId3"/>
          <a:stretch>
            <a:fillRect/>
          </a:stretch>
        </p:blipFill>
        <p:spPr>
          <a:xfrm>
            <a:off x="4677541" y="3205165"/>
            <a:ext cx="2733853" cy="132038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B3064B6-F364-5CC9-7FEB-7B318420F407}"/>
              </a:ext>
            </a:extLst>
          </p:cNvPr>
          <p:cNvPicPr>
            <a:picLocks noChangeAspect="1"/>
          </p:cNvPicPr>
          <p:nvPr/>
        </p:nvPicPr>
        <p:blipFill>
          <a:blip r:embed="rId6"/>
          <a:stretch>
            <a:fillRect/>
          </a:stretch>
        </p:blipFill>
        <p:spPr>
          <a:xfrm>
            <a:off x="5390179" y="4286838"/>
            <a:ext cx="2736368" cy="1401443"/>
          </a:xfrm>
          <a:prstGeom prst="rect">
            <a:avLst/>
          </a:prstGeom>
        </p:spPr>
      </p:pic>
      <p:graphicFrame>
        <p:nvGraphicFramePr>
          <p:cNvPr id="12" name="Table 11">
            <a:extLst>
              <a:ext uri="{FF2B5EF4-FFF2-40B4-BE49-F238E27FC236}">
                <a16:creationId xmlns:a16="http://schemas.microsoft.com/office/drawing/2014/main" id="{5E81313C-ED66-2BD0-5347-B3B649FC7C12}"/>
              </a:ext>
            </a:extLst>
          </p:cNvPr>
          <p:cNvGraphicFramePr>
            <a:graphicFrameLocks noGrp="1"/>
          </p:cNvGraphicFramePr>
          <p:nvPr>
            <p:extLst>
              <p:ext uri="{D42A27DB-BD31-4B8C-83A1-F6EECF244321}">
                <p14:modId xmlns:p14="http://schemas.microsoft.com/office/powerpoint/2010/main" val="1388505249"/>
              </p:ext>
            </p:extLst>
          </p:nvPr>
        </p:nvGraphicFramePr>
        <p:xfrm>
          <a:off x="5981516" y="2283547"/>
          <a:ext cx="2876473" cy="1854200"/>
        </p:xfrm>
        <a:graphic>
          <a:graphicData uri="http://schemas.openxmlformats.org/drawingml/2006/table">
            <a:tbl>
              <a:tblPr firstRow="1" bandRow="1">
                <a:tableStyleId>{08FB837D-C827-4EFA-A057-4D05807E0F7C}</a:tableStyleId>
              </a:tblPr>
              <a:tblGrid>
                <a:gridCol w="1533291">
                  <a:extLst>
                    <a:ext uri="{9D8B030D-6E8A-4147-A177-3AD203B41FA5}">
                      <a16:colId xmlns:a16="http://schemas.microsoft.com/office/drawing/2014/main" val="757691634"/>
                    </a:ext>
                  </a:extLst>
                </a:gridCol>
                <a:gridCol w="655134">
                  <a:extLst>
                    <a:ext uri="{9D8B030D-6E8A-4147-A177-3AD203B41FA5}">
                      <a16:colId xmlns:a16="http://schemas.microsoft.com/office/drawing/2014/main" val="2283723958"/>
                    </a:ext>
                  </a:extLst>
                </a:gridCol>
                <a:gridCol w="688048">
                  <a:extLst>
                    <a:ext uri="{9D8B030D-6E8A-4147-A177-3AD203B41FA5}">
                      <a16:colId xmlns:a16="http://schemas.microsoft.com/office/drawing/2014/main" val="1823973899"/>
                    </a:ext>
                  </a:extLst>
                </a:gridCol>
              </a:tblGrid>
              <a:tr h="370840">
                <a:tc gridSpan="3">
                  <a:txBody>
                    <a:bodyPr/>
                    <a:lstStyle/>
                    <a:p>
                      <a:r>
                        <a:rPr lang="en-US" sz="1800">
                          <a:solidFill>
                            <a:schemeClr val="bg1"/>
                          </a:solidFill>
                        </a:rPr>
                        <a:t>APT37, Reaper, North Korea</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852961362"/>
                  </a:ext>
                </a:extLst>
              </a:tr>
              <a:tr h="370840">
                <a:tc>
                  <a:txBody>
                    <a:bodyPr/>
                    <a:lstStyle/>
                    <a:p>
                      <a:pPr algn="ctr"/>
                      <a:r>
                        <a:rPr lang="en-US">
                          <a:solidFill>
                            <a:srgbClr val="000000"/>
                          </a:solidFill>
                        </a:rPr>
                        <a:t>RUN TIMES</a:t>
                      </a:r>
                    </a:p>
                  </a:txBody>
                  <a:tcPr/>
                </a:tc>
                <a:tc>
                  <a:txBody>
                    <a:bodyPr/>
                    <a:lstStyle/>
                    <a:p>
                      <a:pPr algn="ctr"/>
                      <a:r>
                        <a:rPr lang="en-US">
                          <a:solidFill>
                            <a:srgbClr val="000000"/>
                          </a:solidFill>
                        </a:rPr>
                        <a:t>ENV</a:t>
                      </a:r>
                    </a:p>
                  </a:txBody>
                  <a:tcPr/>
                </a:tc>
                <a:tc>
                  <a:txBody>
                    <a:bodyPr/>
                    <a:lstStyle/>
                    <a:p>
                      <a:pPr algn="ctr"/>
                      <a:r>
                        <a:rPr lang="en-US">
                          <a:solidFill>
                            <a:srgbClr val="000000"/>
                          </a:solidFill>
                        </a:rPr>
                        <a:t>APT</a:t>
                      </a:r>
                    </a:p>
                  </a:txBody>
                  <a:tcPr/>
                </a:tc>
                <a:extLst>
                  <a:ext uri="{0D108BD9-81ED-4DB2-BD59-A6C34878D82A}">
                    <a16:rowId xmlns:a16="http://schemas.microsoft.com/office/drawing/2014/main" val="711913640"/>
                  </a:ext>
                </a:extLst>
              </a:tr>
              <a:tr h="370840">
                <a:tc>
                  <a:txBody>
                    <a:bodyPr/>
                    <a:lstStyle/>
                    <a:p>
                      <a:pPr algn="ctr"/>
                      <a:r>
                        <a:rPr lang="en-US">
                          <a:solidFill>
                            <a:srgbClr val="000000"/>
                          </a:solidFill>
                        </a:rPr>
                        <a:t>1 min 59 sec</a:t>
                      </a:r>
                    </a:p>
                  </a:txBody>
                  <a:tcPr/>
                </a:tc>
                <a:tc>
                  <a:txBody>
                    <a:bodyPr/>
                    <a:lstStyle/>
                    <a:p>
                      <a:pPr algn="ctr"/>
                      <a:r>
                        <a:rPr lang="en-US">
                          <a:solidFill>
                            <a:srgbClr val="000000"/>
                          </a:solidFill>
                        </a:rPr>
                        <a:t>7.7</a:t>
                      </a:r>
                    </a:p>
                  </a:txBody>
                  <a:tcPr/>
                </a:tc>
                <a:tc>
                  <a:txBody>
                    <a:bodyPr/>
                    <a:lstStyle/>
                    <a:p>
                      <a:pPr algn="ctr"/>
                      <a:r>
                        <a:rPr lang="en-US">
                          <a:solidFill>
                            <a:srgbClr val="000000"/>
                          </a:solidFill>
                        </a:rPr>
                        <a:t>6.2</a:t>
                      </a:r>
                    </a:p>
                  </a:txBody>
                  <a:tcPr/>
                </a:tc>
                <a:extLst>
                  <a:ext uri="{0D108BD9-81ED-4DB2-BD59-A6C34878D82A}">
                    <a16:rowId xmlns:a16="http://schemas.microsoft.com/office/drawing/2014/main" val="3733698828"/>
                  </a:ext>
                </a:extLst>
              </a:tr>
              <a:tr h="370840">
                <a:tc>
                  <a:txBody>
                    <a:bodyPr/>
                    <a:lstStyle/>
                    <a:p>
                      <a:pPr algn="ctr"/>
                      <a:r>
                        <a:rPr lang="en-US">
                          <a:solidFill>
                            <a:srgbClr val="000000"/>
                          </a:solidFill>
                        </a:rPr>
                        <a:t>2 min 8 sec</a:t>
                      </a:r>
                    </a:p>
                  </a:txBody>
                  <a:tcPr/>
                </a:tc>
                <a:tc>
                  <a:txBody>
                    <a:bodyPr/>
                    <a:lstStyle/>
                    <a:p>
                      <a:pPr algn="ctr"/>
                      <a:r>
                        <a:rPr lang="en-US">
                          <a:solidFill>
                            <a:srgbClr val="000000"/>
                          </a:solidFill>
                        </a:rPr>
                        <a:t>7.8</a:t>
                      </a:r>
                    </a:p>
                  </a:txBody>
                  <a:tcPr/>
                </a:tc>
                <a:tc>
                  <a:txBody>
                    <a:bodyPr/>
                    <a:lstStyle/>
                    <a:p>
                      <a:pPr algn="ctr"/>
                      <a:r>
                        <a:rPr lang="en-US">
                          <a:solidFill>
                            <a:srgbClr val="000000"/>
                          </a:solidFill>
                        </a:rPr>
                        <a:t>6.4</a:t>
                      </a:r>
                    </a:p>
                  </a:txBody>
                  <a:tcPr/>
                </a:tc>
                <a:extLst>
                  <a:ext uri="{0D108BD9-81ED-4DB2-BD59-A6C34878D82A}">
                    <a16:rowId xmlns:a16="http://schemas.microsoft.com/office/drawing/2014/main" val="3255217440"/>
                  </a:ext>
                </a:extLst>
              </a:tr>
              <a:tr h="370840">
                <a:tc>
                  <a:txBody>
                    <a:bodyPr/>
                    <a:lstStyle/>
                    <a:p>
                      <a:pPr algn="ctr"/>
                      <a:r>
                        <a:rPr lang="en-US">
                          <a:solidFill>
                            <a:srgbClr val="000000"/>
                          </a:solidFill>
                        </a:rPr>
                        <a:t>2 min 9 sec</a:t>
                      </a:r>
                    </a:p>
                  </a:txBody>
                  <a:tcPr/>
                </a:tc>
                <a:tc>
                  <a:txBody>
                    <a:bodyPr/>
                    <a:lstStyle/>
                    <a:p>
                      <a:pPr algn="ctr"/>
                      <a:r>
                        <a:rPr lang="en-US">
                          <a:solidFill>
                            <a:srgbClr val="000000"/>
                          </a:solidFill>
                        </a:rPr>
                        <a:t>7.7</a:t>
                      </a:r>
                    </a:p>
                  </a:txBody>
                  <a:tcPr/>
                </a:tc>
                <a:tc>
                  <a:txBody>
                    <a:bodyPr/>
                    <a:lstStyle/>
                    <a:p>
                      <a:pPr algn="ctr"/>
                      <a:r>
                        <a:rPr lang="en-US">
                          <a:solidFill>
                            <a:srgbClr val="000000"/>
                          </a:solidFill>
                        </a:rPr>
                        <a:t>6.2</a:t>
                      </a:r>
                    </a:p>
                  </a:txBody>
                  <a:tcPr/>
                </a:tc>
                <a:extLst>
                  <a:ext uri="{0D108BD9-81ED-4DB2-BD59-A6C34878D82A}">
                    <a16:rowId xmlns:a16="http://schemas.microsoft.com/office/drawing/2014/main" val="2761586384"/>
                  </a:ext>
                </a:extLst>
              </a:tr>
            </a:tbl>
          </a:graphicData>
        </a:graphic>
      </p:graphicFrame>
      <p:graphicFrame>
        <p:nvGraphicFramePr>
          <p:cNvPr id="13" name="Table 12">
            <a:extLst>
              <a:ext uri="{FF2B5EF4-FFF2-40B4-BE49-F238E27FC236}">
                <a16:creationId xmlns:a16="http://schemas.microsoft.com/office/drawing/2014/main" id="{940161A6-3EF0-AD5B-F331-B66DEC4A881D}"/>
              </a:ext>
            </a:extLst>
          </p:cNvPr>
          <p:cNvGraphicFramePr>
            <a:graphicFrameLocks noGrp="1"/>
          </p:cNvGraphicFramePr>
          <p:nvPr>
            <p:extLst>
              <p:ext uri="{D42A27DB-BD31-4B8C-83A1-F6EECF244321}">
                <p14:modId xmlns:p14="http://schemas.microsoft.com/office/powerpoint/2010/main" val="1664400391"/>
              </p:ext>
            </p:extLst>
          </p:nvPr>
        </p:nvGraphicFramePr>
        <p:xfrm>
          <a:off x="428208" y="3554785"/>
          <a:ext cx="2876473" cy="1854200"/>
        </p:xfrm>
        <a:graphic>
          <a:graphicData uri="http://schemas.openxmlformats.org/drawingml/2006/table">
            <a:tbl>
              <a:tblPr firstRow="1" bandRow="1">
                <a:tableStyleId>{08FB837D-C827-4EFA-A057-4D05807E0F7C}</a:tableStyleId>
              </a:tblPr>
              <a:tblGrid>
                <a:gridCol w="1533291">
                  <a:extLst>
                    <a:ext uri="{9D8B030D-6E8A-4147-A177-3AD203B41FA5}">
                      <a16:colId xmlns:a16="http://schemas.microsoft.com/office/drawing/2014/main" val="757691634"/>
                    </a:ext>
                  </a:extLst>
                </a:gridCol>
                <a:gridCol w="655134">
                  <a:extLst>
                    <a:ext uri="{9D8B030D-6E8A-4147-A177-3AD203B41FA5}">
                      <a16:colId xmlns:a16="http://schemas.microsoft.com/office/drawing/2014/main" val="2283723958"/>
                    </a:ext>
                  </a:extLst>
                </a:gridCol>
                <a:gridCol w="688048">
                  <a:extLst>
                    <a:ext uri="{9D8B030D-6E8A-4147-A177-3AD203B41FA5}">
                      <a16:colId xmlns:a16="http://schemas.microsoft.com/office/drawing/2014/main" val="1823973899"/>
                    </a:ext>
                  </a:extLst>
                </a:gridCol>
              </a:tblGrid>
              <a:tr h="370840">
                <a:tc gridSpan="3">
                  <a:txBody>
                    <a:bodyPr/>
                    <a:lstStyle/>
                    <a:p>
                      <a:r>
                        <a:rPr lang="en-US" sz="1800">
                          <a:solidFill>
                            <a:schemeClr val="bg1"/>
                          </a:solidFill>
                        </a:rPr>
                        <a:t>APT3, Gothic Panda, China</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852961362"/>
                  </a:ext>
                </a:extLst>
              </a:tr>
              <a:tr h="370840">
                <a:tc>
                  <a:txBody>
                    <a:bodyPr/>
                    <a:lstStyle/>
                    <a:p>
                      <a:pPr algn="ctr"/>
                      <a:r>
                        <a:rPr lang="en-US">
                          <a:solidFill>
                            <a:srgbClr val="000000"/>
                          </a:solidFill>
                        </a:rPr>
                        <a:t>RUN TIMES</a:t>
                      </a:r>
                    </a:p>
                  </a:txBody>
                  <a:tcPr/>
                </a:tc>
                <a:tc>
                  <a:txBody>
                    <a:bodyPr/>
                    <a:lstStyle/>
                    <a:p>
                      <a:pPr algn="ctr"/>
                      <a:r>
                        <a:rPr lang="en-US">
                          <a:solidFill>
                            <a:srgbClr val="000000"/>
                          </a:solidFill>
                        </a:rPr>
                        <a:t>ENV</a:t>
                      </a:r>
                    </a:p>
                  </a:txBody>
                  <a:tcPr/>
                </a:tc>
                <a:tc>
                  <a:txBody>
                    <a:bodyPr/>
                    <a:lstStyle/>
                    <a:p>
                      <a:pPr algn="ctr"/>
                      <a:r>
                        <a:rPr lang="en-US">
                          <a:solidFill>
                            <a:srgbClr val="000000"/>
                          </a:solidFill>
                        </a:rPr>
                        <a:t>APT</a:t>
                      </a:r>
                    </a:p>
                  </a:txBody>
                  <a:tcPr/>
                </a:tc>
                <a:extLst>
                  <a:ext uri="{0D108BD9-81ED-4DB2-BD59-A6C34878D82A}">
                    <a16:rowId xmlns:a16="http://schemas.microsoft.com/office/drawing/2014/main" val="711913640"/>
                  </a:ext>
                </a:extLst>
              </a:tr>
              <a:tr h="370840">
                <a:tc>
                  <a:txBody>
                    <a:bodyPr/>
                    <a:lstStyle/>
                    <a:p>
                      <a:pPr algn="ctr"/>
                      <a:r>
                        <a:rPr lang="en-US">
                          <a:solidFill>
                            <a:srgbClr val="000000"/>
                          </a:solidFill>
                        </a:rPr>
                        <a:t>2 min 3 sec</a:t>
                      </a:r>
                    </a:p>
                  </a:txBody>
                  <a:tcPr/>
                </a:tc>
                <a:tc>
                  <a:txBody>
                    <a:bodyPr/>
                    <a:lstStyle/>
                    <a:p>
                      <a:pPr algn="ctr"/>
                      <a:r>
                        <a:rPr lang="en-US">
                          <a:solidFill>
                            <a:srgbClr val="000000"/>
                          </a:solidFill>
                        </a:rPr>
                        <a:t>7.8</a:t>
                      </a:r>
                    </a:p>
                  </a:txBody>
                  <a:tcPr/>
                </a:tc>
                <a:tc>
                  <a:txBody>
                    <a:bodyPr/>
                    <a:lstStyle/>
                    <a:p>
                      <a:pPr algn="ctr"/>
                      <a:r>
                        <a:rPr lang="en-US">
                          <a:solidFill>
                            <a:srgbClr val="000000"/>
                          </a:solidFill>
                        </a:rPr>
                        <a:t>7.0</a:t>
                      </a:r>
                    </a:p>
                  </a:txBody>
                  <a:tcPr/>
                </a:tc>
                <a:extLst>
                  <a:ext uri="{0D108BD9-81ED-4DB2-BD59-A6C34878D82A}">
                    <a16:rowId xmlns:a16="http://schemas.microsoft.com/office/drawing/2014/main" val="3733698828"/>
                  </a:ext>
                </a:extLst>
              </a:tr>
              <a:tr h="370840">
                <a:tc>
                  <a:txBody>
                    <a:bodyPr/>
                    <a:lstStyle/>
                    <a:p>
                      <a:pPr algn="ctr"/>
                      <a:r>
                        <a:rPr lang="en-US">
                          <a:solidFill>
                            <a:srgbClr val="000000"/>
                          </a:solidFill>
                        </a:rPr>
                        <a:t>2 min 8 sec</a:t>
                      </a:r>
                    </a:p>
                  </a:txBody>
                  <a:tcPr/>
                </a:tc>
                <a:tc>
                  <a:txBody>
                    <a:bodyPr/>
                    <a:lstStyle/>
                    <a:p>
                      <a:pPr algn="ctr"/>
                      <a:r>
                        <a:rPr lang="en-US">
                          <a:solidFill>
                            <a:srgbClr val="000000"/>
                          </a:solidFill>
                        </a:rPr>
                        <a:t>7.8</a:t>
                      </a:r>
                    </a:p>
                  </a:txBody>
                  <a:tcPr/>
                </a:tc>
                <a:tc>
                  <a:txBody>
                    <a:bodyPr/>
                    <a:lstStyle/>
                    <a:p>
                      <a:pPr algn="ctr"/>
                      <a:r>
                        <a:rPr lang="en-US">
                          <a:solidFill>
                            <a:srgbClr val="000000"/>
                          </a:solidFill>
                        </a:rPr>
                        <a:t>7.1</a:t>
                      </a:r>
                    </a:p>
                  </a:txBody>
                  <a:tcPr/>
                </a:tc>
                <a:extLst>
                  <a:ext uri="{0D108BD9-81ED-4DB2-BD59-A6C34878D82A}">
                    <a16:rowId xmlns:a16="http://schemas.microsoft.com/office/drawing/2014/main" val="3255217440"/>
                  </a:ext>
                </a:extLst>
              </a:tr>
              <a:tr h="370840">
                <a:tc>
                  <a:txBody>
                    <a:bodyPr/>
                    <a:lstStyle/>
                    <a:p>
                      <a:pPr algn="ctr"/>
                      <a:r>
                        <a:rPr lang="en-US">
                          <a:solidFill>
                            <a:srgbClr val="000000"/>
                          </a:solidFill>
                        </a:rPr>
                        <a:t>2 min 13 sec</a:t>
                      </a:r>
                    </a:p>
                  </a:txBody>
                  <a:tcPr/>
                </a:tc>
                <a:tc>
                  <a:txBody>
                    <a:bodyPr/>
                    <a:lstStyle/>
                    <a:p>
                      <a:pPr algn="ctr"/>
                      <a:r>
                        <a:rPr lang="en-US">
                          <a:solidFill>
                            <a:srgbClr val="000000"/>
                          </a:solidFill>
                        </a:rPr>
                        <a:t>7.9</a:t>
                      </a:r>
                    </a:p>
                  </a:txBody>
                  <a:tcPr/>
                </a:tc>
                <a:tc>
                  <a:txBody>
                    <a:bodyPr/>
                    <a:lstStyle/>
                    <a:p>
                      <a:pPr algn="ctr"/>
                      <a:r>
                        <a:rPr lang="en-US">
                          <a:solidFill>
                            <a:srgbClr val="000000"/>
                          </a:solidFill>
                        </a:rPr>
                        <a:t>7.1</a:t>
                      </a:r>
                    </a:p>
                  </a:txBody>
                  <a:tcPr/>
                </a:tc>
                <a:extLst>
                  <a:ext uri="{0D108BD9-81ED-4DB2-BD59-A6C34878D82A}">
                    <a16:rowId xmlns:a16="http://schemas.microsoft.com/office/drawing/2014/main" val="2761586384"/>
                  </a:ext>
                </a:extLst>
              </a:tr>
            </a:tbl>
          </a:graphicData>
        </a:graphic>
      </p:graphicFrame>
    </p:spTree>
    <p:extLst>
      <p:ext uri="{BB962C8B-B14F-4D97-AF65-F5344CB8AC3E}">
        <p14:creationId xmlns:p14="http://schemas.microsoft.com/office/powerpoint/2010/main" val="339073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Demonstration Overview</a:t>
            </a:r>
          </a:p>
        </p:txBody>
      </p:sp>
      <p:sp>
        <p:nvSpPr>
          <p:cNvPr id="5" name="TextBox 4">
            <a:extLst>
              <a:ext uri="{FF2B5EF4-FFF2-40B4-BE49-F238E27FC236}">
                <a16:creationId xmlns:a16="http://schemas.microsoft.com/office/drawing/2014/main" id="{E9C41CF6-D98B-630F-BB6A-90A86BD20A90}"/>
              </a:ext>
            </a:extLst>
          </p:cNvPr>
          <p:cNvSpPr txBox="1"/>
          <p:nvPr/>
        </p:nvSpPr>
        <p:spPr>
          <a:xfrm>
            <a:off x="268851" y="1179763"/>
            <a:ext cx="8380789"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DEMONSTRATION STEPS</a:t>
            </a:r>
          </a:p>
          <a:p>
            <a:pPr marL="342900" indent="-342900">
              <a:buAutoNum type="arabicPeriod"/>
            </a:pPr>
            <a:r>
              <a:rPr lang="en-US" sz="1600" b="1" dirty="0"/>
              <a:t>GUI is started from executable</a:t>
            </a:r>
            <a:endParaRPr lang="en-US" dirty="0"/>
          </a:p>
          <a:p>
            <a:pPr marL="342900" indent="-342900">
              <a:buAutoNum type="arabicPeriod"/>
            </a:pPr>
            <a:r>
              <a:rPr lang="en-US" sz="1600" b="1" dirty="0"/>
              <a:t>JSON files and API are selected in GUI</a:t>
            </a:r>
          </a:p>
          <a:p>
            <a:pPr marL="342900" indent="-342900">
              <a:buAutoNum type="arabicPeriod"/>
            </a:pPr>
            <a:r>
              <a:rPr lang="en-US" sz="1600" b="1" dirty="0"/>
              <a:t>JSON files and API keys are passed to orchestration module</a:t>
            </a:r>
          </a:p>
          <a:p>
            <a:pPr marL="342900" indent="-342900">
              <a:buAutoNum type="arabicPeriod"/>
            </a:pPr>
            <a:r>
              <a:rPr lang="en-US" sz="1600" b="1" dirty="0"/>
              <a:t>NIST NVD API is called to provide data for CVE's</a:t>
            </a:r>
          </a:p>
          <a:p>
            <a:pPr marL="342900" indent="-342900">
              <a:buAutoNum type="arabicPeriod"/>
            </a:pPr>
            <a:r>
              <a:rPr lang="en-US" sz="1600" b="1" dirty="0" err="1"/>
              <a:t>Groq</a:t>
            </a:r>
            <a:r>
              <a:rPr lang="en-US" sz="1600" b="1" dirty="0"/>
              <a:t> API calls Llama 3.1 to calculate 3P's for system</a:t>
            </a:r>
          </a:p>
          <a:p>
            <a:pPr marL="342900" indent="-342900">
              <a:buAutoNum type="arabicPeriod"/>
            </a:pPr>
            <a:r>
              <a:rPr lang="en-US" sz="1600" b="1" dirty="0" err="1"/>
              <a:t>Groq</a:t>
            </a:r>
            <a:r>
              <a:rPr lang="en-US" sz="1600" b="1" dirty="0"/>
              <a:t> API calls Llama 3.1 to calculate APT score per CVE</a:t>
            </a:r>
          </a:p>
          <a:p>
            <a:pPr marL="342900" indent="-342900">
              <a:buAutoNum type="arabicPeriod"/>
            </a:pPr>
            <a:r>
              <a:rPr lang="en-US" sz="1600" b="1" dirty="0"/>
              <a:t>Calculations module is called to calculate scores</a:t>
            </a:r>
          </a:p>
          <a:p>
            <a:pPr marL="342900" indent="-342900">
              <a:buAutoNum type="arabicPeriod"/>
            </a:pPr>
            <a:r>
              <a:rPr lang="en-US" sz="1600" b="1" dirty="0"/>
              <a:t>Averaging module is called to average scores</a:t>
            </a:r>
          </a:p>
          <a:p>
            <a:pPr marL="342900" indent="-342900">
              <a:buAutoNum type="arabicPeriod"/>
            </a:pPr>
            <a:r>
              <a:rPr lang="en-US" sz="1600" b="1" dirty="0"/>
              <a:t>GUI indicates score</a:t>
            </a:r>
          </a:p>
          <a:p>
            <a:pPr marL="342900" indent="-342900">
              <a:buAutoNum type="arabicPeriod"/>
            </a:pPr>
            <a:r>
              <a:rPr lang="en-US" sz="1600" b="1" dirty="0"/>
              <a:t>Report module can be called</a:t>
            </a:r>
          </a:p>
          <a:p>
            <a:pPr marL="342900" indent="-342900">
              <a:buAutoNum type="arabicPeriod"/>
            </a:pPr>
            <a:endParaRPr lang="en-US" sz="1600" b="1" dirty="0"/>
          </a:p>
          <a:p>
            <a:pPr marL="342900" indent="-342900">
              <a:buAutoNum type="arabicPeriod"/>
            </a:pPr>
            <a:r>
              <a:rPr lang="en-US" sz="1600" b="1" dirty="0"/>
              <a:t>Remove a detected CVE</a:t>
            </a:r>
          </a:p>
          <a:p>
            <a:pPr marL="342900" indent="-342900">
              <a:buAutoNum type="arabicPeriod"/>
            </a:pPr>
            <a:r>
              <a:rPr lang="en-US" sz="1600" b="1" dirty="0"/>
              <a:t>Re-run steps 1 through 10</a:t>
            </a:r>
          </a:p>
          <a:p>
            <a:pPr marL="342900" indent="-342900">
              <a:buAutoNum type="arabicPeriod"/>
            </a:pPr>
            <a:r>
              <a:rPr lang="en-US" sz="1600" b="1" dirty="0"/>
              <a:t>The score should change</a:t>
            </a:r>
          </a:p>
          <a:p>
            <a:pPr marL="800100" lvl="1" indent="-342900">
              <a:buFont typeface="Courier New"/>
              <a:buChar char="o"/>
            </a:pPr>
            <a:r>
              <a:rPr lang="en-US" sz="1600" b="1" dirty="0"/>
              <a:t>If a low threat CVSS scored CVE is removed, score should remain similar, or slightly increase</a:t>
            </a:r>
          </a:p>
          <a:p>
            <a:pPr marL="800100" lvl="1" indent="-342900">
              <a:buFont typeface="Courier New"/>
              <a:buChar char="o"/>
            </a:pPr>
            <a:r>
              <a:rPr lang="en-US" sz="1600" b="1" dirty="0"/>
              <a:t>If a high threat CVSS scored CVE is removed, score should decrease</a:t>
            </a:r>
          </a:p>
          <a:p>
            <a:pPr marL="800100" lvl="1" indent="-342900">
              <a:buFont typeface="Courier New"/>
              <a:buChar char="o"/>
            </a:pPr>
            <a:r>
              <a:rPr lang="en-US" sz="1600" b="1" dirty="0"/>
              <a:t>If a CVE is removed from a high criticality system, score should decrease</a:t>
            </a:r>
          </a:p>
          <a:p>
            <a:pPr marL="800100" lvl="1" indent="-342900">
              <a:buFont typeface="Courier New"/>
              <a:buChar char="o"/>
            </a:pPr>
            <a:r>
              <a:rPr lang="en-US" sz="1600" b="1" dirty="0"/>
              <a:t>If a CVE is removed from a </a:t>
            </a:r>
            <a:r>
              <a:rPr lang="en-US" sz="1600" b="1" dirty="0" err="1"/>
              <a:t>hight</a:t>
            </a:r>
            <a:r>
              <a:rPr lang="en-US" sz="1600" b="1" dirty="0"/>
              <a:t> criticality system, and it is high CVSS score, score should decrease substantially.</a:t>
            </a:r>
          </a:p>
          <a:p>
            <a:pPr marL="800100" lvl="1" indent="-342900">
              <a:buFont typeface="Courier New"/>
              <a:buChar char="o"/>
            </a:pPr>
            <a:r>
              <a:rPr lang="en-US" sz="1600" b="1" dirty="0"/>
              <a:t>CVSS Base Score average is 6.6 for provided CVE's; scores should adjust accordingly</a:t>
            </a:r>
          </a:p>
          <a:p>
            <a:pPr marL="342900" indent="-342900">
              <a:buAutoNum type="arabicPeriod"/>
            </a:pPr>
            <a:endParaRPr lang="en-US" b="1"/>
          </a:p>
          <a:p>
            <a:pPr marL="342900" indent="-342900">
              <a:buAutoNum type="arabicPeriod"/>
            </a:pPr>
            <a:endParaRPr lang="en-US" b="1"/>
          </a:p>
          <a:p>
            <a:pPr marL="342900" indent="-342900">
              <a:buAutoNum type="arabicPeriod"/>
            </a:pPr>
            <a:endParaRPr lang="en-US" b="1"/>
          </a:p>
        </p:txBody>
      </p:sp>
      <p:pic>
        <p:nvPicPr>
          <p:cNvPr id="6" name="Picture 5" descr="A isometric image of a tennis court&#10;&#10;Description automatically generated">
            <a:extLst>
              <a:ext uri="{FF2B5EF4-FFF2-40B4-BE49-F238E27FC236}">
                <a16:creationId xmlns:a16="http://schemas.microsoft.com/office/drawing/2014/main" id="{AB58DD3B-98FC-A5FE-6B38-4C7F86FBC91B}"/>
              </a:ext>
            </a:extLst>
          </p:cNvPr>
          <p:cNvPicPr>
            <a:picLocks noChangeAspect="1"/>
          </p:cNvPicPr>
          <p:nvPr/>
        </p:nvPicPr>
        <p:blipFill>
          <a:blip r:embed="rId2"/>
          <a:stretch>
            <a:fillRect/>
          </a:stretch>
        </p:blipFill>
        <p:spPr>
          <a:xfrm>
            <a:off x="5305928" y="1185455"/>
            <a:ext cx="3326213" cy="3304903"/>
          </a:xfrm>
          <a:prstGeom prst="rect">
            <a:avLst/>
          </a:prstGeom>
        </p:spPr>
      </p:pic>
    </p:spTree>
    <p:extLst>
      <p:ext uri="{BB962C8B-B14F-4D97-AF65-F5344CB8AC3E}">
        <p14:creationId xmlns:p14="http://schemas.microsoft.com/office/powerpoint/2010/main" val="315961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Demonstration Overview</a:t>
            </a:r>
          </a:p>
        </p:txBody>
      </p:sp>
      <p:sp>
        <p:nvSpPr>
          <p:cNvPr id="2" name="TextBox 1">
            <a:extLst>
              <a:ext uri="{FF2B5EF4-FFF2-40B4-BE49-F238E27FC236}">
                <a16:creationId xmlns:a16="http://schemas.microsoft.com/office/drawing/2014/main" id="{0DFBD8D7-FC2A-5C58-2DB7-66B3B81A4119}"/>
              </a:ext>
            </a:extLst>
          </p:cNvPr>
          <p:cNvSpPr txBox="1"/>
          <p:nvPr/>
        </p:nvSpPr>
        <p:spPr>
          <a:xfrm>
            <a:off x="1360656" y="1716468"/>
            <a:ext cx="3669390" cy="3037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t>THANK</a:t>
            </a:r>
            <a:endParaRPr lang="en-US"/>
          </a:p>
          <a:p>
            <a:pPr algn="ctr"/>
            <a:r>
              <a:rPr lang="en-US" sz="9600" dirty="0"/>
              <a:t>YOU!</a:t>
            </a:r>
          </a:p>
        </p:txBody>
      </p:sp>
      <p:pic>
        <p:nvPicPr>
          <p:cNvPr id="7" name="Picture 6" descr="Marymount - Marymount">
            <a:extLst>
              <a:ext uri="{FF2B5EF4-FFF2-40B4-BE49-F238E27FC236}">
                <a16:creationId xmlns:a16="http://schemas.microsoft.com/office/drawing/2014/main" id="{5BBB225E-0778-6F96-596B-4FC954A771EB}"/>
              </a:ext>
            </a:extLst>
          </p:cNvPr>
          <p:cNvPicPr>
            <a:picLocks noChangeAspect="1"/>
          </p:cNvPicPr>
          <p:nvPr/>
        </p:nvPicPr>
        <p:blipFill>
          <a:blip r:embed="rId2"/>
          <a:stretch>
            <a:fillRect/>
          </a:stretch>
        </p:blipFill>
        <p:spPr>
          <a:xfrm>
            <a:off x="1232195" y="4522276"/>
            <a:ext cx="3928658" cy="1261820"/>
          </a:xfrm>
          <a:prstGeom prst="rect">
            <a:avLst/>
          </a:prstGeom>
        </p:spPr>
      </p:pic>
      <p:sp>
        <p:nvSpPr>
          <p:cNvPr id="8" name="TextBox 7">
            <a:extLst>
              <a:ext uri="{FF2B5EF4-FFF2-40B4-BE49-F238E27FC236}">
                <a16:creationId xmlns:a16="http://schemas.microsoft.com/office/drawing/2014/main" id="{C7424C9D-B578-E132-3EA3-AF8680594D8F}"/>
              </a:ext>
            </a:extLst>
          </p:cNvPr>
          <p:cNvSpPr txBox="1"/>
          <p:nvPr/>
        </p:nvSpPr>
        <p:spPr>
          <a:xfrm>
            <a:off x="6048214" y="441120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Roncs</a:t>
            </a:r>
            <a:r>
              <a:rPr lang="en-US" dirty="0"/>
              <a:t> </a:t>
            </a:r>
            <a:r>
              <a:rPr lang="en-US" dirty="0" err="1"/>
              <a:t>Estame</a:t>
            </a:r>
            <a:r>
              <a:rPr lang="en-US" dirty="0"/>
              <a:t>-Ese</a:t>
            </a:r>
          </a:p>
          <a:p>
            <a:r>
              <a:rPr lang="en-US" dirty="0"/>
              <a:t>Richard M. Flores II</a:t>
            </a:r>
            <a:br>
              <a:rPr lang="en-US" dirty="0"/>
            </a:br>
            <a:r>
              <a:rPr lang="en-US" dirty="0"/>
              <a:t>Claire P. </a:t>
            </a:r>
            <a:r>
              <a:rPr lang="en-US" dirty="0" err="1"/>
              <a:t>Kamobaya</a:t>
            </a:r>
            <a:br>
              <a:rPr lang="en-US" dirty="0"/>
            </a:br>
            <a:r>
              <a:rPr lang="en-US" dirty="0"/>
              <a:t>Natasha K. Menon</a:t>
            </a:r>
            <a:br>
              <a:rPr lang="en-US" dirty="0"/>
            </a:br>
            <a:r>
              <a:rPr lang="en-US" dirty="0"/>
              <a:t>Charles Matthew Penn</a:t>
            </a:r>
          </a:p>
        </p:txBody>
      </p:sp>
    </p:spTree>
    <p:extLst>
      <p:ext uri="{BB962C8B-B14F-4D97-AF65-F5344CB8AC3E}">
        <p14:creationId xmlns:p14="http://schemas.microsoft.com/office/powerpoint/2010/main" val="412709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Demonstration Introduction</a:t>
            </a:r>
          </a:p>
        </p:txBody>
      </p:sp>
      <p:graphicFrame>
        <p:nvGraphicFramePr>
          <p:cNvPr id="10" name="Table 9">
            <a:extLst>
              <a:ext uri="{FF2B5EF4-FFF2-40B4-BE49-F238E27FC236}">
                <a16:creationId xmlns:a16="http://schemas.microsoft.com/office/drawing/2014/main" id="{42B8A377-3DEC-9A12-31A2-ACA3DEB12BB3}"/>
              </a:ext>
            </a:extLst>
          </p:cNvPr>
          <p:cNvGraphicFramePr>
            <a:graphicFrameLocks noGrp="1"/>
          </p:cNvGraphicFramePr>
          <p:nvPr>
            <p:extLst>
              <p:ext uri="{D42A27DB-BD31-4B8C-83A1-F6EECF244321}">
                <p14:modId xmlns:p14="http://schemas.microsoft.com/office/powerpoint/2010/main" val="677918555"/>
              </p:ext>
            </p:extLst>
          </p:nvPr>
        </p:nvGraphicFramePr>
        <p:xfrm>
          <a:off x="300940" y="1245478"/>
          <a:ext cx="8542117" cy="2512412"/>
        </p:xfrm>
        <a:graphic>
          <a:graphicData uri="http://schemas.openxmlformats.org/drawingml/2006/table">
            <a:tbl>
              <a:tblPr firstRow="1" bandRow="1">
                <a:tableStyleId>{5940675A-B579-460E-94D1-54222C63F5DA}</a:tableStyleId>
              </a:tblPr>
              <a:tblGrid>
                <a:gridCol w="2049036">
                  <a:extLst>
                    <a:ext uri="{9D8B030D-6E8A-4147-A177-3AD203B41FA5}">
                      <a16:colId xmlns:a16="http://schemas.microsoft.com/office/drawing/2014/main" val="518574577"/>
                    </a:ext>
                  </a:extLst>
                </a:gridCol>
                <a:gridCol w="2327817">
                  <a:extLst>
                    <a:ext uri="{9D8B030D-6E8A-4147-A177-3AD203B41FA5}">
                      <a16:colId xmlns:a16="http://schemas.microsoft.com/office/drawing/2014/main" val="4241007449"/>
                    </a:ext>
                  </a:extLst>
                </a:gridCol>
                <a:gridCol w="4165264">
                  <a:extLst>
                    <a:ext uri="{9D8B030D-6E8A-4147-A177-3AD203B41FA5}">
                      <a16:colId xmlns:a16="http://schemas.microsoft.com/office/drawing/2014/main" val="1290009332"/>
                    </a:ext>
                  </a:extLst>
                </a:gridCol>
              </a:tblGrid>
              <a:tr h="358897">
                <a:tc gridSpan="3">
                  <a:txBody>
                    <a:bodyPr/>
                    <a:lstStyle/>
                    <a:p>
                      <a:pPr algn="ctr"/>
                      <a:r>
                        <a:rPr lang="en-US" sz="1400" b="1" dirty="0"/>
                        <a:t>Challenge Team Members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0736385"/>
                  </a:ext>
                </a:extLst>
              </a:tr>
              <a:tr h="324715">
                <a:tc>
                  <a:txBody>
                    <a:bodyPr/>
                    <a:lstStyle/>
                    <a:p>
                      <a:pPr algn="ctr"/>
                      <a:r>
                        <a:rPr lang="en-US" sz="1200" b="1"/>
                        <a:t>Name</a:t>
                      </a:r>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1200" b="1"/>
                        <a:t>Major</a:t>
                      </a:r>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1200" b="1"/>
                        <a:t>Challenge Project Role</a:t>
                      </a:r>
                    </a:p>
                  </a:txBody>
                  <a:tcP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68612669"/>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a:rPr>
                        <a:t>Roncs Etame-Ese</a:t>
                      </a:r>
                      <a:endParaRPr lang="en-US" sz="1200" dirty="0">
                        <a:latin typeface="Times New Roman"/>
                      </a:endParaRPr>
                    </a:p>
                  </a:txBody>
                  <a:tcPr/>
                </a:tc>
                <a:tc>
                  <a:txBody>
                    <a:bodyPr/>
                    <a:lstStyle/>
                    <a:p>
                      <a:r>
                        <a:rPr lang="en-US" sz="1200" dirty="0"/>
                        <a:t>D.Sc. Cybersecurity</a:t>
                      </a:r>
                    </a:p>
                  </a:txBody>
                  <a:tcPr/>
                </a:tc>
                <a:tc>
                  <a:txBody>
                    <a:bodyPr/>
                    <a:lstStyle/>
                    <a:p>
                      <a:r>
                        <a:rPr lang="en-US" sz="1200" dirty="0"/>
                        <a:t>Data Set Identification and Data Serialization, Developer</a:t>
                      </a:r>
                    </a:p>
                  </a:txBody>
                  <a:tcPr/>
                </a:tc>
                <a:extLst>
                  <a:ext uri="{0D108BD9-81ED-4DB2-BD59-A6C34878D82A}">
                    <a16:rowId xmlns:a16="http://schemas.microsoft.com/office/drawing/2014/main" val="2784976715"/>
                  </a:ext>
                </a:extLst>
              </a:tr>
              <a:tr h="36576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a:rPr>
                        <a:t>Richard M. Flores II</a:t>
                      </a:r>
                      <a:endParaRPr lang="en-US" sz="1200" dirty="0">
                        <a:latin typeface="Times New Roman"/>
                      </a:endParaRPr>
                    </a:p>
                  </a:txBody>
                  <a:tcPr marL="63500" marR="63500" marT="63500" marB="63500"/>
                </a:tc>
                <a:tc>
                  <a:txBody>
                    <a:bodyPr/>
                    <a:lstStyle/>
                    <a:p>
                      <a:pPr lvl="0">
                        <a:buNone/>
                      </a:pPr>
                      <a:r>
                        <a:rPr lang="en-US" sz="1200" b="0" i="0" u="none" strike="noStrike" noProof="0" dirty="0">
                          <a:solidFill>
                            <a:srgbClr val="000000"/>
                          </a:solidFill>
                          <a:latin typeface="+mn-lt"/>
                        </a:rPr>
                        <a:t>B.S. </a:t>
                      </a:r>
                      <a:r>
                        <a:rPr lang="en-US" sz="1200" dirty="0"/>
                        <a:t>Information Technology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S.U.E. Data Serialization, Developer (NVD Data, Algorithm)</a:t>
                      </a:r>
                    </a:p>
                  </a:txBody>
                  <a:tcPr/>
                </a:tc>
                <a:extLst>
                  <a:ext uri="{0D108BD9-81ED-4DB2-BD59-A6C34878D82A}">
                    <a16:rowId xmlns:a16="http://schemas.microsoft.com/office/drawing/2014/main" val="1996985955"/>
                  </a:ext>
                </a:extLst>
              </a:tr>
              <a:tr h="365760">
                <a:tc>
                  <a:txBody>
                    <a:bodyPr/>
                    <a:lstStyle/>
                    <a:p>
                      <a:r>
                        <a:rPr lang="en-US" sz="1200" b="0" i="0" u="none" strike="noStrike" dirty="0">
                          <a:solidFill>
                            <a:srgbClr val="000000"/>
                          </a:solidFill>
                          <a:effectLst/>
                          <a:latin typeface="Times New Roman"/>
                        </a:rPr>
                        <a:t>Claire P. Kamobaya</a:t>
                      </a:r>
                      <a:endParaRPr lang="en-US" sz="1200" dirty="0">
                        <a:latin typeface="Times New Roman"/>
                      </a:endParaRPr>
                    </a:p>
                  </a:txBody>
                  <a:tcPr/>
                </a:tc>
                <a:tc>
                  <a:txBody>
                    <a:bodyPr/>
                    <a:lstStyle/>
                    <a:p>
                      <a:pPr lvl="0">
                        <a:buNone/>
                      </a:pPr>
                      <a:r>
                        <a:rPr lang="en-US" sz="1200" b="0" i="0" u="none" strike="noStrike" noProof="0" dirty="0">
                          <a:solidFill>
                            <a:srgbClr val="000000"/>
                          </a:solidFill>
                          <a:latin typeface="Arial Narrow"/>
                        </a:rPr>
                        <a:t>B.S. </a:t>
                      </a:r>
                      <a:r>
                        <a:rPr lang="en-US" sz="1200" dirty="0"/>
                        <a:t>Cybersecurity</a:t>
                      </a:r>
                    </a:p>
                  </a:txBody>
                  <a:tcPr/>
                </a:tc>
                <a:tc>
                  <a:txBody>
                    <a:bodyPr/>
                    <a:lstStyle/>
                    <a:p>
                      <a:r>
                        <a:rPr lang="en-US" sz="1200" dirty="0"/>
                        <a:t>A.I. Model Researcher and Technical Writer/Documentation, Developer</a:t>
                      </a:r>
                    </a:p>
                  </a:txBody>
                  <a:tcPr/>
                </a:tc>
                <a:extLst>
                  <a:ext uri="{0D108BD9-81ED-4DB2-BD59-A6C34878D82A}">
                    <a16:rowId xmlns:a16="http://schemas.microsoft.com/office/drawing/2014/main" val="2227125745"/>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a:rPr>
                        <a:t>Natasha K. Menon</a:t>
                      </a:r>
                      <a:endParaRPr lang="en-US" sz="1200" dirty="0">
                        <a:effectLst/>
                        <a:latin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000000"/>
                          </a:solidFill>
                          <a:latin typeface="+mn-lt"/>
                        </a:rPr>
                        <a:t>B.S. </a:t>
                      </a:r>
                      <a:r>
                        <a:rPr lang="en-US" sz="1200" dirty="0"/>
                        <a:t>Computer Science</a:t>
                      </a:r>
                    </a:p>
                  </a:txBody>
                  <a:tcPr/>
                </a:tc>
                <a:tc>
                  <a:txBody>
                    <a:bodyPr/>
                    <a:lstStyle/>
                    <a:p>
                      <a:r>
                        <a:rPr lang="en-US" sz="1200" dirty="0"/>
                        <a:t>GUI Data Visualization, </a:t>
                      </a:r>
                      <a:r>
                        <a:rPr lang="en-US" sz="1200" b="0" i="0" u="none" strike="noStrike" noProof="0" dirty="0">
                          <a:solidFill>
                            <a:srgbClr val="000000"/>
                          </a:solidFill>
                          <a:latin typeface="+mn-lt"/>
                        </a:rPr>
                        <a:t>Scrum Master, Developer</a:t>
                      </a:r>
                      <a:r>
                        <a:rPr lang="en-US" sz="1200" dirty="0"/>
                        <a:t> (GUI, Algorithm)</a:t>
                      </a:r>
                    </a:p>
                  </a:txBody>
                  <a:tcPr/>
                </a:tc>
                <a:extLst>
                  <a:ext uri="{0D108BD9-81ED-4DB2-BD59-A6C34878D82A}">
                    <a16:rowId xmlns:a16="http://schemas.microsoft.com/office/drawing/2014/main" val="1933102244"/>
                  </a:ext>
                </a:extLst>
              </a:tr>
              <a:tr h="365760">
                <a:tc>
                  <a:txBody>
                    <a:bodyPr/>
                    <a:lstStyle/>
                    <a:p>
                      <a:r>
                        <a:rPr lang="en-US" sz="1200" b="0" i="0" u="none" strike="noStrike" dirty="0">
                          <a:solidFill>
                            <a:srgbClr val="000000"/>
                          </a:solidFill>
                          <a:effectLst/>
                          <a:latin typeface="Times New Roman"/>
                        </a:rPr>
                        <a:t>Charles “Matt” Penn</a:t>
                      </a:r>
                      <a:endParaRPr lang="en-US" sz="1200" dirty="0">
                        <a:latin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B.S. Cybersecurity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Deployment, Developer (System Scoring, Threat Scoring)</a:t>
                      </a:r>
                    </a:p>
                  </a:txBody>
                  <a:tcPr/>
                </a:tc>
                <a:extLst>
                  <a:ext uri="{0D108BD9-81ED-4DB2-BD59-A6C34878D82A}">
                    <a16:rowId xmlns:a16="http://schemas.microsoft.com/office/drawing/2014/main" val="3439392160"/>
                  </a:ext>
                </a:extLst>
              </a:tr>
            </a:tbl>
          </a:graphicData>
        </a:graphic>
      </p:graphicFrame>
      <p:graphicFrame>
        <p:nvGraphicFramePr>
          <p:cNvPr id="24" name="Table 23">
            <a:extLst>
              <a:ext uri="{FF2B5EF4-FFF2-40B4-BE49-F238E27FC236}">
                <a16:creationId xmlns:a16="http://schemas.microsoft.com/office/drawing/2014/main" id="{45E36175-EE1D-E42F-9838-03720071AC6F}"/>
              </a:ext>
            </a:extLst>
          </p:cNvPr>
          <p:cNvGraphicFramePr>
            <a:graphicFrameLocks noGrp="1"/>
          </p:cNvGraphicFramePr>
          <p:nvPr>
            <p:extLst>
              <p:ext uri="{D42A27DB-BD31-4B8C-83A1-F6EECF244321}">
                <p14:modId xmlns:p14="http://schemas.microsoft.com/office/powerpoint/2010/main" val="542315030"/>
              </p:ext>
            </p:extLst>
          </p:nvPr>
        </p:nvGraphicFramePr>
        <p:xfrm>
          <a:off x="275152" y="4118592"/>
          <a:ext cx="8542119" cy="1443071"/>
        </p:xfrm>
        <a:graphic>
          <a:graphicData uri="http://schemas.openxmlformats.org/drawingml/2006/table">
            <a:tbl>
              <a:tblPr firstRow="1" bandRow="1">
                <a:tableStyleId>{5940675A-B579-460E-94D1-54222C63F5DA}</a:tableStyleId>
              </a:tblPr>
              <a:tblGrid>
                <a:gridCol w="2620447">
                  <a:extLst>
                    <a:ext uri="{9D8B030D-6E8A-4147-A177-3AD203B41FA5}">
                      <a16:colId xmlns:a16="http://schemas.microsoft.com/office/drawing/2014/main" val="518574577"/>
                    </a:ext>
                  </a:extLst>
                </a:gridCol>
                <a:gridCol w="2895600">
                  <a:extLst>
                    <a:ext uri="{9D8B030D-6E8A-4147-A177-3AD203B41FA5}">
                      <a16:colId xmlns:a16="http://schemas.microsoft.com/office/drawing/2014/main" val="4241007449"/>
                    </a:ext>
                  </a:extLst>
                </a:gridCol>
                <a:gridCol w="3026072">
                  <a:extLst>
                    <a:ext uri="{9D8B030D-6E8A-4147-A177-3AD203B41FA5}">
                      <a16:colId xmlns:a16="http://schemas.microsoft.com/office/drawing/2014/main" val="1290009332"/>
                    </a:ext>
                  </a:extLst>
                </a:gridCol>
              </a:tblGrid>
              <a:tr h="388520">
                <a:tc gridSpan="3">
                  <a:txBody>
                    <a:bodyPr/>
                    <a:lstStyle/>
                    <a:p>
                      <a:pPr algn="ctr"/>
                      <a:r>
                        <a:rPr lang="en-US" sz="1400" b="1"/>
                        <a:t>Challenge Academic Advisors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0736385"/>
                  </a:ext>
                </a:extLst>
              </a:tr>
              <a:tr h="351517">
                <a:tc>
                  <a:txBody>
                    <a:bodyPr/>
                    <a:lstStyle/>
                    <a:p>
                      <a:pPr algn="ctr"/>
                      <a:r>
                        <a:rPr lang="en-US" sz="1200" b="1"/>
                        <a:t>Name</a:t>
                      </a:r>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1200" b="1"/>
                        <a:t>Department</a:t>
                      </a:r>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en-US" sz="1200" b="1"/>
                        <a:t>Telephone Number</a:t>
                      </a:r>
                    </a:p>
                  </a:txBody>
                  <a:tcP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68612669"/>
                  </a:ext>
                </a:extLst>
              </a:tr>
              <a:tr h="351517">
                <a:tc>
                  <a:txBody>
                    <a:bodyPr/>
                    <a:lstStyle/>
                    <a:p>
                      <a:r>
                        <a:rPr lang="en-US" sz="1200" dirty="0"/>
                        <a:t>Alex V. Mbaziira, PhD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Director, School of Technology and Innovation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703-908-7508</a:t>
                      </a:r>
                    </a:p>
                  </a:txBody>
                  <a:tcPr/>
                </a:tc>
                <a:extLst>
                  <a:ext uri="{0D108BD9-81ED-4DB2-BD59-A6C34878D82A}">
                    <a16:rowId xmlns:a16="http://schemas.microsoft.com/office/drawing/2014/main" val="2784976715"/>
                  </a:ext>
                </a:extLst>
              </a:tr>
              <a:tr h="351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Diane R. Murphy, PhD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Director, Center for the Innovative Workforce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noProof="0" dirty="0">
                          <a:solidFill>
                            <a:srgbClr val="000000"/>
                          </a:solidFill>
                          <a:latin typeface="+mn-lt"/>
                        </a:rPr>
                        <a:t>703-284-5958</a:t>
                      </a:r>
                      <a:endParaRPr lang="en-US" sz="1200" dirty="0"/>
                    </a:p>
                  </a:txBody>
                  <a:tcPr/>
                </a:tc>
                <a:extLst>
                  <a:ext uri="{0D108BD9-81ED-4DB2-BD59-A6C34878D82A}">
                    <a16:rowId xmlns:a16="http://schemas.microsoft.com/office/drawing/2014/main" val="1996985955"/>
                  </a:ext>
                </a:extLst>
              </a:tr>
            </a:tbl>
          </a:graphicData>
        </a:graphic>
      </p:graphicFrame>
    </p:spTree>
    <p:extLst>
      <p:ext uri="{BB962C8B-B14F-4D97-AF65-F5344CB8AC3E}">
        <p14:creationId xmlns:p14="http://schemas.microsoft.com/office/powerpoint/2010/main" val="171354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Assumptions &amp; Constraints</a:t>
            </a:r>
          </a:p>
        </p:txBody>
      </p:sp>
      <p:graphicFrame>
        <p:nvGraphicFramePr>
          <p:cNvPr id="3" name="Table 2">
            <a:extLst>
              <a:ext uri="{FF2B5EF4-FFF2-40B4-BE49-F238E27FC236}">
                <a16:creationId xmlns:a16="http://schemas.microsoft.com/office/drawing/2014/main" id="{06F23CF2-EEA9-92D5-7A7C-DE8ECB04EC90}"/>
              </a:ext>
            </a:extLst>
          </p:cNvPr>
          <p:cNvGraphicFramePr>
            <a:graphicFrameLocks noGrp="1"/>
          </p:cNvGraphicFramePr>
          <p:nvPr>
            <p:extLst>
              <p:ext uri="{D42A27DB-BD31-4B8C-83A1-F6EECF244321}">
                <p14:modId xmlns:p14="http://schemas.microsoft.com/office/powerpoint/2010/main" val="2672446557"/>
              </p:ext>
            </p:extLst>
          </p:nvPr>
        </p:nvGraphicFramePr>
        <p:xfrm>
          <a:off x="260958" y="977623"/>
          <a:ext cx="8475635" cy="1676400"/>
        </p:xfrm>
        <a:graphic>
          <a:graphicData uri="http://schemas.openxmlformats.org/drawingml/2006/table">
            <a:tbl>
              <a:tblPr firstRow="1" bandRow="1">
                <a:tableStyleId>{5940675A-B579-460E-94D1-54222C63F5DA}</a:tableStyleId>
              </a:tblPr>
              <a:tblGrid>
                <a:gridCol w="496430">
                  <a:extLst>
                    <a:ext uri="{9D8B030D-6E8A-4147-A177-3AD203B41FA5}">
                      <a16:colId xmlns:a16="http://schemas.microsoft.com/office/drawing/2014/main" val="1954764804"/>
                    </a:ext>
                  </a:extLst>
                </a:gridCol>
                <a:gridCol w="7979205">
                  <a:extLst>
                    <a:ext uri="{9D8B030D-6E8A-4147-A177-3AD203B41FA5}">
                      <a16:colId xmlns:a16="http://schemas.microsoft.com/office/drawing/2014/main" val="3275161557"/>
                    </a:ext>
                  </a:extLst>
                </a:gridCol>
              </a:tblGrid>
              <a:tr h="274320">
                <a:tc gridSpan="2">
                  <a:txBody>
                    <a:bodyPr/>
                    <a:lstStyle/>
                    <a:p>
                      <a:pPr algn="ctr"/>
                      <a:r>
                        <a:rPr lang="en-US" sz="1400" b="1" dirty="0"/>
                        <a:t>Challenge Project Assumptions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447906"/>
                  </a:ext>
                </a:extLst>
              </a:tr>
              <a:tr h="274320">
                <a:tc>
                  <a:txBody>
                    <a:bodyPr/>
                    <a:lstStyle/>
                    <a:p>
                      <a:pPr algn="ctr"/>
                      <a:r>
                        <a:rPr lang="en-US" sz="1200" b="1"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t>Assumption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1039356"/>
                  </a:ext>
                </a:extLst>
              </a:tr>
              <a:tr h="274320">
                <a:tc>
                  <a:txBody>
                    <a:bodyPr/>
                    <a:lstStyle/>
                    <a:p>
                      <a:pPr algn="ctr"/>
                      <a:r>
                        <a:rPr lang="en-US" sz="1200" dirty="0"/>
                        <a:t>1</a:t>
                      </a:r>
                    </a:p>
                  </a:txBody>
                  <a:tcPr>
                    <a:lnT w="12700" cap="flat" cmpd="sng" algn="ctr">
                      <a:solidFill>
                        <a:schemeClr val="tx1"/>
                      </a:solidFill>
                      <a:prstDash val="solid"/>
                      <a:round/>
                      <a:headEnd type="none" w="med" len="med"/>
                      <a:tailEnd type="none" w="med" len="med"/>
                    </a:lnT>
                  </a:tcPr>
                </a:tc>
                <a:tc>
                  <a:txBody>
                    <a:bodyPr/>
                    <a:lstStyle/>
                    <a:p>
                      <a:r>
                        <a:rPr lang="en-US" sz="1200" dirty="0"/>
                        <a:t>A.I. Model is open-source and publicly available for download</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3728408"/>
                  </a:ext>
                </a:extLst>
              </a:tr>
              <a:tr h="274320">
                <a:tc>
                  <a:txBody>
                    <a:bodyPr/>
                    <a:lstStyle/>
                    <a:p>
                      <a:pPr algn="ctr"/>
                      <a:r>
                        <a:rPr lang="en-US" sz="1200" dirty="0"/>
                        <a:t>2</a:t>
                      </a:r>
                    </a:p>
                  </a:txBody>
                  <a:tcPr/>
                </a:tc>
                <a:tc>
                  <a:txBody>
                    <a:bodyPr/>
                    <a:lstStyle/>
                    <a:p>
                      <a:r>
                        <a:rPr lang="en-US" sz="1200" dirty="0"/>
                        <a:t>GUI shows users visualized data that is easily inputted and digested</a:t>
                      </a:r>
                    </a:p>
                  </a:txBody>
                  <a:tcPr/>
                </a:tc>
                <a:extLst>
                  <a:ext uri="{0D108BD9-81ED-4DB2-BD59-A6C34878D82A}">
                    <a16:rowId xmlns:a16="http://schemas.microsoft.com/office/drawing/2014/main" val="165687433"/>
                  </a:ext>
                </a:extLst>
              </a:tr>
              <a:tr h="274320">
                <a:tc>
                  <a:txBody>
                    <a:bodyPr/>
                    <a:lstStyle/>
                    <a:p>
                      <a:pPr algn="ctr"/>
                      <a:r>
                        <a:rPr lang="en-US" sz="1200" dirty="0"/>
                        <a:t>3</a:t>
                      </a:r>
                    </a:p>
                  </a:txBody>
                  <a:tcPr/>
                </a:tc>
                <a:tc>
                  <a:txBody>
                    <a:bodyPr/>
                    <a:lstStyle/>
                    <a:p>
                      <a:r>
                        <a:rPr lang="en-US" sz="1200" dirty="0"/>
                        <a:t>Scrum is used to complete tasks in a timely manner where we can readjust if needed</a:t>
                      </a:r>
                    </a:p>
                  </a:txBody>
                  <a:tcPr/>
                </a:tc>
                <a:extLst>
                  <a:ext uri="{0D108BD9-81ED-4DB2-BD59-A6C34878D82A}">
                    <a16:rowId xmlns:a16="http://schemas.microsoft.com/office/drawing/2014/main" val="1065078319"/>
                  </a:ext>
                </a:extLst>
              </a:tr>
              <a:tr h="274320">
                <a:tc>
                  <a:txBody>
                    <a:bodyPr/>
                    <a:lstStyle/>
                    <a:p>
                      <a:pPr algn="ctr"/>
                      <a:r>
                        <a:rPr lang="en-US" sz="1200" dirty="0"/>
                        <a:t>4</a:t>
                      </a:r>
                    </a:p>
                  </a:txBody>
                  <a:tcPr/>
                </a:tc>
                <a:tc>
                  <a:txBody>
                    <a:bodyPr/>
                    <a:lstStyle/>
                    <a:p>
                      <a:r>
                        <a:rPr lang="en-US" sz="1200" dirty="0"/>
                        <a:t>Dataset identifying patterns, correlations, and relationships between different variables</a:t>
                      </a:r>
                    </a:p>
                  </a:txBody>
                  <a:tcPr/>
                </a:tc>
                <a:extLst>
                  <a:ext uri="{0D108BD9-81ED-4DB2-BD59-A6C34878D82A}">
                    <a16:rowId xmlns:a16="http://schemas.microsoft.com/office/drawing/2014/main" val="1497425412"/>
                  </a:ext>
                </a:extLst>
              </a:tr>
            </a:tbl>
          </a:graphicData>
        </a:graphic>
      </p:graphicFrame>
      <p:graphicFrame>
        <p:nvGraphicFramePr>
          <p:cNvPr id="5" name="Table 4">
            <a:extLst>
              <a:ext uri="{FF2B5EF4-FFF2-40B4-BE49-F238E27FC236}">
                <a16:creationId xmlns:a16="http://schemas.microsoft.com/office/drawing/2014/main" id="{601986E1-D64B-8E89-ABAD-5B9CE75837FD}"/>
              </a:ext>
            </a:extLst>
          </p:cNvPr>
          <p:cNvGraphicFramePr>
            <a:graphicFrameLocks noGrp="1"/>
          </p:cNvGraphicFramePr>
          <p:nvPr>
            <p:extLst>
              <p:ext uri="{D42A27DB-BD31-4B8C-83A1-F6EECF244321}">
                <p14:modId xmlns:p14="http://schemas.microsoft.com/office/powerpoint/2010/main" val="121555737"/>
              </p:ext>
            </p:extLst>
          </p:nvPr>
        </p:nvGraphicFramePr>
        <p:xfrm>
          <a:off x="260206" y="2942378"/>
          <a:ext cx="3561314" cy="2865120"/>
        </p:xfrm>
        <a:graphic>
          <a:graphicData uri="http://schemas.openxmlformats.org/drawingml/2006/table">
            <a:tbl>
              <a:tblPr firstRow="1" bandRow="1">
                <a:tableStyleId>{5940675A-B579-460E-94D1-54222C63F5DA}</a:tableStyleId>
              </a:tblPr>
              <a:tblGrid>
                <a:gridCol w="556970">
                  <a:extLst>
                    <a:ext uri="{9D8B030D-6E8A-4147-A177-3AD203B41FA5}">
                      <a16:colId xmlns:a16="http://schemas.microsoft.com/office/drawing/2014/main" val="1954764804"/>
                    </a:ext>
                  </a:extLst>
                </a:gridCol>
                <a:gridCol w="3004344">
                  <a:extLst>
                    <a:ext uri="{9D8B030D-6E8A-4147-A177-3AD203B41FA5}">
                      <a16:colId xmlns:a16="http://schemas.microsoft.com/office/drawing/2014/main" val="3275161557"/>
                    </a:ext>
                  </a:extLst>
                </a:gridCol>
              </a:tblGrid>
              <a:tr h="274320">
                <a:tc gridSpan="2">
                  <a:txBody>
                    <a:bodyPr/>
                    <a:lstStyle/>
                    <a:p>
                      <a:pPr algn="ctr"/>
                      <a:r>
                        <a:rPr lang="en-US" sz="1400" b="1" dirty="0"/>
                        <a:t>Challenge Project Constraints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447906"/>
                  </a:ext>
                </a:extLst>
              </a:tr>
              <a:tr h="274320">
                <a:tc>
                  <a:txBody>
                    <a:bodyPr/>
                    <a:lstStyle/>
                    <a:p>
                      <a:pPr algn="ctr"/>
                      <a:r>
                        <a:rPr lang="en-US" sz="1200" b="1"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200" b="1" dirty="0"/>
                        <a:t>Constraint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1039356"/>
                  </a:ext>
                </a:extLst>
              </a:tr>
              <a:tr h="0">
                <a:tc>
                  <a:txBody>
                    <a:bodyPr/>
                    <a:lstStyle/>
                    <a:p>
                      <a:pPr algn="ctr"/>
                      <a:r>
                        <a:rPr lang="en-US" sz="1200" dirty="0">
                          <a:latin typeface="Arial Narrow"/>
                        </a:rPr>
                        <a:t>1</a:t>
                      </a:r>
                    </a:p>
                  </a:txBody>
                  <a:tcPr>
                    <a:lnT w="12700" cap="flat" cmpd="sng" algn="ctr">
                      <a:solidFill>
                        <a:schemeClr val="tx1"/>
                      </a:solidFill>
                      <a:prstDash val="solid"/>
                      <a:round/>
                      <a:headEnd type="none" w="med" len="med"/>
                      <a:tailEnd type="none" w="med" len="med"/>
                    </a:lnT>
                  </a:tcPr>
                </a:tc>
                <a:tc>
                  <a:txBody>
                    <a:bodyPr/>
                    <a:lstStyle/>
                    <a:p>
                      <a:r>
                        <a:rPr lang="en-US" sz="1200" dirty="0">
                          <a:latin typeface="Arial Narrow"/>
                        </a:rPr>
                        <a:t>Limited processing power for local machines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3728408"/>
                  </a:ext>
                </a:extLst>
              </a:tr>
              <a:tr h="274320">
                <a:tc>
                  <a:txBody>
                    <a:bodyPr/>
                    <a:lstStyle/>
                    <a:p>
                      <a:pPr algn="ctr"/>
                      <a:r>
                        <a:rPr lang="en-US" sz="1200" dirty="0">
                          <a:latin typeface="Arial Narrow"/>
                        </a:rPr>
                        <a:t>2</a:t>
                      </a:r>
                    </a:p>
                  </a:txBody>
                  <a:tcPr/>
                </a:tc>
                <a:tc>
                  <a:txBody>
                    <a:bodyPr/>
                    <a:lstStyle/>
                    <a:p>
                      <a:r>
                        <a:rPr lang="en-US" sz="1200" b="0" i="0" dirty="0">
                          <a:effectLst/>
                          <a:latin typeface="Arial Narrow"/>
                        </a:rPr>
                        <a:t>Context window constraints for the local </a:t>
                      </a:r>
                      <a:r>
                        <a:rPr lang="en-US" sz="1200" b="0" i="0" err="1">
                          <a:effectLst/>
                          <a:latin typeface="Arial Narrow"/>
                        </a:rPr>
                        <a:t>Groq</a:t>
                      </a:r>
                      <a:r>
                        <a:rPr lang="en-US" sz="1200" b="0" i="0" dirty="0">
                          <a:effectLst/>
                          <a:latin typeface="Arial Narrow"/>
                        </a:rPr>
                        <a:t> API, limits max tokens to 8K</a:t>
                      </a:r>
                      <a:endParaRPr lang="en-US" sz="1200" dirty="0">
                        <a:latin typeface="Arial Narrow"/>
                      </a:endParaRPr>
                    </a:p>
                  </a:txBody>
                  <a:tcPr/>
                </a:tc>
                <a:extLst>
                  <a:ext uri="{0D108BD9-81ED-4DB2-BD59-A6C34878D82A}">
                    <a16:rowId xmlns:a16="http://schemas.microsoft.com/office/drawing/2014/main" val="165687433"/>
                  </a:ext>
                </a:extLst>
              </a:tr>
              <a:tr h="274320">
                <a:tc>
                  <a:txBody>
                    <a:bodyPr/>
                    <a:lstStyle/>
                    <a:p>
                      <a:pPr algn="ctr"/>
                      <a:r>
                        <a:rPr lang="en-US" sz="1200" dirty="0"/>
                        <a:t>3</a:t>
                      </a:r>
                    </a:p>
                  </a:txBody>
                  <a:tcPr/>
                </a:tc>
                <a:tc>
                  <a:txBody>
                    <a:bodyPr/>
                    <a:lstStyle/>
                    <a:p>
                      <a:r>
                        <a:rPr lang="en-US" sz="1200" dirty="0"/>
                        <a:t>Adjusting the widgets in the GUI to be in the correct placement  </a:t>
                      </a:r>
                    </a:p>
                  </a:txBody>
                  <a:tcPr/>
                </a:tc>
                <a:extLst>
                  <a:ext uri="{0D108BD9-81ED-4DB2-BD59-A6C34878D82A}">
                    <a16:rowId xmlns:a16="http://schemas.microsoft.com/office/drawing/2014/main" val="1065078319"/>
                  </a:ext>
                </a:extLst>
              </a:tr>
              <a:tr h="274320">
                <a:tc>
                  <a:txBody>
                    <a:bodyPr/>
                    <a:lstStyle/>
                    <a:p>
                      <a:pPr algn="ctr"/>
                      <a:r>
                        <a:rPr lang="en-US" sz="1200" dirty="0"/>
                        <a:t>4</a:t>
                      </a:r>
                    </a:p>
                  </a:txBody>
                  <a:tcPr/>
                </a:tc>
                <a:tc>
                  <a:txBody>
                    <a:bodyPr/>
                    <a:lstStyle/>
                    <a:p>
                      <a:r>
                        <a:rPr lang="en-US" sz="1200" dirty="0"/>
                        <a:t>Weighing and shifting the mathematical model correctly output a cyber resiliency score</a:t>
                      </a:r>
                    </a:p>
                  </a:txBody>
                  <a:tcPr/>
                </a:tc>
                <a:extLst>
                  <a:ext uri="{0D108BD9-81ED-4DB2-BD59-A6C34878D82A}">
                    <a16:rowId xmlns:a16="http://schemas.microsoft.com/office/drawing/2014/main" val="1497425412"/>
                  </a:ext>
                </a:extLst>
              </a:tr>
              <a:tr h="274320">
                <a:tc>
                  <a:txBody>
                    <a:bodyPr/>
                    <a:lstStyle/>
                    <a:p>
                      <a:pPr lvl="0" algn="ctr">
                        <a:buNone/>
                      </a:pPr>
                      <a:r>
                        <a:rPr lang="en-US" sz="1200" dirty="0"/>
                        <a:t>5</a:t>
                      </a:r>
                    </a:p>
                  </a:txBody>
                  <a:tcPr/>
                </a:tc>
                <a:tc>
                  <a:txBody>
                    <a:bodyPr/>
                    <a:lstStyle/>
                    <a:p>
                      <a:pPr lvl="0">
                        <a:buNone/>
                      </a:pPr>
                      <a:r>
                        <a:rPr lang="en-US" sz="1200" dirty="0"/>
                        <a:t>Relying on third parties (NIST NVD, </a:t>
                      </a:r>
                      <a:r>
                        <a:rPr lang="en-US" sz="1200" err="1"/>
                        <a:t>Groq</a:t>
                      </a:r>
                      <a:r>
                        <a:rPr lang="en-US" sz="1200" dirty="0"/>
                        <a:t>, Llama) sometimes causes issues when throttled, or they have other service issues.</a:t>
                      </a:r>
                    </a:p>
                  </a:txBody>
                  <a:tcPr/>
                </a:tc>
                <a:extLst>
                  <a:ext uri="{0D108BD9-81ED-4DB2-BD59-A6C34878D82A}">
                    <a16:rowId xmlns:a16="http://schemas.microsoft.com/office/drawing/2014/main" val="1695482454"/>
                  </a:ext>
                </a:extLst>
              </a:tr>
            </a:tbl>
          </a:graphicData>
        </a:graphic>
      </p:graphicFrame>
      <p:pic>
        <p:nvPicPr>
          <p:cNvPr id="2" name="Picture 1" descr="A white board with writing on it&#10;&#10;Description automatically generated">
            <a:extLst>
              <a:ext uri="{FF2B5EF4-FFF2-40B4-BE49-F238E27FC236}">
                <a16:creationId xmlns:a16="http://schemas.microsoft.com/office/drawing/2014/main" id="{20FEF520-F16F-9097-8CAC-89CE173D5D94}"/>
              </a:ext>
            </a:extLst>
          </p:cNvPr>
          <p:cNvPicPr>
            <a:picLocks noChangeAspect="1"/>
          </p:cNvPicPr>
          <p:nvPr/>
        </p:nvPicPr>
        <p:blipFill>
          <a:blip r:embed="rId3"/>
          <a:stretch>
            <a:fillRect/>
          </a:stretch>
        </p:blipFill>
        <p:spPr>
          <a:xfrm>
            <a:off x="4023362" y="3312763"/>
            <a:ext cx="4717296" cy="23538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51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Overview</a:t>
            </a:r>
          </a:p>
        </p:txBody>
      </p:sp>
      <p:sp>
        <p:nvSpPr>
          <p:cNvPr id="2" name="TextBox 1">
            <a:extLst>
              <a:ext uri="{FF2B5EF4-FFF2-40B4-BE49-F238E27FC236}">
                <a16:creationId xmlns:a16="http://schemas.microsoft.com/office/drawing/2014/main" id="{97E6B0DC-6189-9D78-5C0A-3CEF5CCCB285}"/>
              </a:ext>
            </a:extLst>
          </p:cNvPr>
          <p:cNvSpPr txBox="1"/>
          <p:nvPr/>
        </p:nvSpPr>
        <p:spPr>
          <a:xfrm>
            <a:off x="228600" y="945995"/>
            <a:ext cx="8839200" cy="584775"/>
          </a:xfrm>
          <a:prstGeom prst="rect">
            <a:avLst/>
          </a:prstGeom>
          <a:noFill/>
        </p:spPr>
        <p:txBody>
          <a:bodyPr wrap="square" lIns="91440" tIns="45720" rIns="91440" bIns="45720" rtlCol="0" anchor="t">
            <a:spAutoFit/>
          </a:bodyPr>
          <a:lstStyle/>
          <a:p>
            <a:r>
              <a:rPr lang="en-US" sz="1600" b="1" i="1"/>
              <a:t>Our algorithm uses a combination of A.I. assigned </a:t>
            </a:r>
            <a:r>
              <a:rPr lang="en-US" sz="1600" b="1" i="1" err="1"/>
              <a:t>subscores</a:t>
            </a:r>
            <a:r>
              <a:rPr lang="en-US" sz="1600" b="1" i="1"/>
              <a:t> and logically derived </a:t>
            </a:r>
            <a:r>
              <a:rPr lang="en-US" sz="1600" b="1" i="1" err="1"/>
              <a:t>subscores</a:t>
            </a:r>
            <a:r>
              <a:rPr lang="en-US" sz="1600" b="1" i="1"/>
              <a:t> to calculate the cyber </a:t>
            </a:r>
            <a:r>
              <a:rPr lang="en-US" sz="1600" b="1" i="1">
                <a:solidFill>
                  <a:srgbClr val="000000"/>
                </a:solidFill>
                <a:ea typeface="+mn-lt"/>
                <a:cs typeface="+mn-lt"/>
              </a:rPr>
              <a:t>resiliency</a:t>
            </a:r>
            <a:r>
              <a:rPr lang="en-US" sz="1600" b="1" i="1">
                <a:ea typeface="+mn-lt"/>
                <a:cs typeface="+mn-lt"/>
              </a:rPr>
              <a:t> </a:t>
            </a:r>
            <a:r>
              <a:rPr lang="en-US" sz="1600" b="1" i="1"/>
              <a:t>score. CVSSv3.1 Environmental score is slightly modified, and ACRES expands on it.</a:t>
            </a:r>
            <a:endParaRPr lang="en-US"/>
          </a:p>
        </p:txBody>
      </p:sp>
      <p:pic>
        <p:nvPicPr>
          <p:cNvPr id="5" name="Picture 4">
            <a:extLst>
              <a:ext uri="{FF2B5EF4-FFF2-40B4-BE49-F238E27FC236}">
                <a16:creationId xmlns:a16="http://schemas.microsoft.com/office/drawing/2014/main" id="{2A861291-A643-28B4-60FD-9E9E76342E04}"/>
              </a:ext>
            </a:extLst>
          </p:cNvPr>
          <p:cNvPicPr>
            <a:picLocks noChangeAspect="1"/>
          </p:cNvPicPr>
          <p:nvPr/>
        </p:nvPicPr>
        <p:blipFill>
          <a:blip r:embed="rId3"/>
          <a:stretch>
            <a:fillRect/>
          </a:stretch>
        </p:blipFill>
        <p:spPr>
          <a:xfrm>
            <a:off x="0" y="1481110"/>
            <a:ext cx="9144000" cy="5173980"/>
          </a:xfrm>
          <a:prstGeom prst="rect">
            <a:avLst/>
          </a:prstGeom>
        </p:spPr>
      </p:pic>
    </p:spTree>
    <p:extLst>
      <p:ext uri="{BB962C8B-B14F-4D97-AF65-F5344CB8AC3E}">
        <p14:creationId xmlns:p14="http://schemas.microsoft.com/office/powerpoint/2010/main" val="210556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Overview</a:t>
            </a:r>
          </a:p>
        </p:txBody>
      </p:sp>
      <p:sp>
        <p:nvSpPr>
          <p:cNvPr id="2" name="TextBox 1">
            <a:extLst>
              <a:ext uri="{FF2B5EF4-FFF2-40B4-BE49-F238E27FC236}">
                <a16:creationId xmlns:a16="http://schemas.microsoft.com/office/drawing/2014/main" id="{97E6B0DC-6189-9D78-5C0A-3CEF5CCCB285}"/>
              </a:ext>
            </a:extLst>
          </p:cNvPr>
          <p:cNvSpPr txBox="1"/>
          <p:nvPr/>
        </p:nvSpPr>
        <p:spPr>
          <a:xfrm>
            <a:off x="228600" y="990600"/>
            <a:ext cx="8839200" cy="338554"/>
          </a:xfrm>
          <a:prstGeom prst="rect">
            <a:avLst/>
          </a:prstGeom>
          <a:noFill/>
        </p:spPr>
        <p:txBody>
          <a:bodyPr wrap="square" lIns="91440" tIns="45720" rIns="91440" bIns="45720" rtlCol="0" anchor="t">
            <a:spAutoFit/>
          </a:bodyPr>
          <a:lstStyle/>
          <a:p>
            <a:r>
              <a:rPr lang="en-US" sz="1600" b="1" i="1"/>
              <a:t>Solution architecture. </a:t>
            </a:r>
            <a:endParaRPr lang="en-US"/>
          </a:p>
        </p:txBody>
      </p:sp>
      <p:grpSp>
        <p:nvGrpSpPr>
          <p:cNvPr id="14" name="Group 13">
            <a:extLst>
              <a:ext uri="{FF2B5EF4-FFF2-40B4-BE49-F238E27FC236}">
                <a16:creationId xmlns:a16="http://schemas.microsoft.com/office/drawing/2014/main" id="{5EFA39EE-A626-CF7D-FF56-6391329DFF96}"/>
              </a:ext>
            </a:extLst>
          </p:cNvPr>
          <p:cNvGrpSpPr/>
          <p:nvPr/>
        </p:nvGrpSpPr>
        <p:grpSpPr>
          <a:xfrm>
            <a:off x="585439" y="3434575"/>
            <a:ext cx="2977375" cy="3066584"/>
            <a:chOff x="3189248" y="2213517"/>
            <a:chExt cx="2977375" cy="3066584"/>
          </a:xfrm>
        </p:grpSpPr>
        <p:pic>
          <p:nvPicPr>
            <p:cNvPr id="3" name="Graphic 2" descr="Internet with solid fill">
              <a:extLst>
                <a:ext uri="{FF2B5EF4-FFF2-40B4-BE49-F238E27FC236}">
                  <a16:creationId xmlns:a16="http://schemas.microsoft.com/office/drawing/2014/main" id="{6201A0A0-6BB1-51EC-84DC-B0971E97EC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9248" y="2213517"/>
              <a:ext cx="2977375" cy="3066584"/>
            </a:xfrm>
            <a:prstGeom prst="rect">
              <a:avLst/>
            </a:prstGeom>
          </p:spPr>
        </p:pic>
        <p:pic>
          <p:nvPicPr>
            <p:cNvPr id="6" name="Picture 5" descr="A isometric image of a tennis court&#10;&#10;Description automatically generated">
              <a:extLst>
                <a:ext uri="{FF2B5EF4-FFF2-40B4-BE49-F238E27FC236}">
                  <a16:creationId xmlns:a16="http://schemas.microsoft.com/office/drawing/2014/main" id="{F811499F-237E-E5E2-CC30-E14EC6609394}"/>
                </a:ext>
              </a:extLst>
            </p:cNvPr>
            <p:cNvPicPr>
              <a:picLocks noChangeAspect="1"/>
            </p:cNvPicPr>
            <p:nvPr/>
          </p:nvPicPr>
          <p:blipFill>
            <a:blip r:embed="rId4"/>
            <a:stretch>
              <a:fillRect/>
            </a:stretch>
          </p:blipFill>
          <p:spPr>
            <a:xfrm>
              <a:off x="3954562" y="2804532"/>
              <a:ext cx="1457903" cy="1471960"/>
            </a:xfrm>
            <a:prstGeom prst="rect">
              <a:avLst/>
            </a:prstGeom>
          </p:spPr>
        </p:pic>
      </p:grpSp>
      <p:pic>
        <p:nvPicPr>
          <p:cNvPr id="16" name="Picture 15" descr="A purple and white file with a black background&#10;&#10;Description automatically generated">
            <a:extLst>
              <a:ext uri="{FF2B5EF4-FFF2-40B4-BE49-F238E27FC236}">
                <a16:creationId xmlns:a16="http://schemas.microsoft.com/office/drawing/2014/main" id="{296F7EA7-9E3F-BE7A-0DEA-CA7C77A7EC8D}"/>
              </a:ext>
            </a:extLst>
          </p:cNvPr>
          <p:cNvPicPr>
            <a:picLocks noChangeAspect="1"/>
          </p:cNvPicPr>
          <p:nvPr/>
        </p:nvPicPr>
        <p:blipFill>
          <a:blip r:embed="rId5"/>
          <a:stretch>
            <a:fillRect/>
          </a:stretch>
        </p:blipFill>
        <p:spPr>
          <a:xfrm>
            <a:off x="236964" y="1544444"/>
            <a:ext cx="1204332" cy="1204332"/>
          </a:xfrm>
          <a:prstGeom prst="rect">
            <a:avLst/>
          </a:prstGeom>
        </p:spPr>
      </p:pic>
      <p:pic>
        <p:nvPicPr>
          <p:cNvPr id="17" name="Picture 16" descr="A purple and white file with a black background&#10;&#10;Description automatically generated">
            <a:extLst>
              <a:ext uri="{FF2B5EF4-FFF2-40B4-BE49-F238E27FC236}">
                <a16:creationId xmlns:a16="http://schemas.microsoft.com/office/drawing/2014/main" id="{BF354F8E-CE67-1553-3920-0ECB9E252B9B}"/>
              </a:ext>
            </a:extLst>
          </p:cNvPr>
          <p:cNvPicPr>
            <a:picLocks noChangeAspect="1"/>
          </p:cNvPicPr>
          <p:nvPr/>
        </p:nvPicPr>
        <p:blipFill>
          <a:blip r:embed="rId5"/>
          <a:stretch>
            <a:fillRect/>
          </a:stretch>
        </p:blipFill>
        <p:spPr>
          <a:xfrm>
            <a:off x="437685" y="1711711"/>
            <a:ext cx="1204332" cy="1204332"/>
          </a:xfrm>
          <a:prstGeom prst="rect">
            <a:avLst/>
          </a:prstGeom>
        </p:spPr>
      </p:pic>
      <p:pic>
        <p:nvPicPr>
          <p:cNvPr id="19" name="Picture 18" descr="A purple and white file with a black background&#10;&#10;Description automatically generated">
            <a:extLst>
              <a:ext uri="{FF2B5EF4-FFF2-40B4-BE49-F238E27FC236}">
                <a16:creationId xmlns:a16="http://schemas.microsoft.com/office/drawing/2014/main" id="{B1EEA765-11E4-0176-7947-80F2CD41619C}"/>
              </a:ext>
            </a:extLst>
          </p:cNvPr>
          <p:cNvPicPr>
            <a:picLocks noChangeAspect="1"/>
          </p:cNvPicPr>
          <p:nvPr/>
        </p:nvPicPr>
        <p:blipFill>
          <a:blip r:embed="rId5"/>
          <a:stretch>
            <a:fillRect/>
          </a:stretch>
        </p:blipFill>
        <p:spPr>
          <a:xfrm>
            <a:off x="638406" y="1901281"/>
            <a:ext cx="1204332" cy="1204332"/>
          </a:xfrm>
          <a:prstGeom prst="rect">
            <a:avLst/>
          </a:prstGeom>
        </p:spPr>
      </p:pic>
      <p:pic>
        <p:nvPicPr>
          <p:cNvPr id="18" name="Picture 17" descr="A purple and white file with a black background&#10;&#10;Description automatically generated">
            <a:extLst>
              <a:ext uri="{FF2B5EF4-FFF2-40B4-BE49-F238E27FC236}">
                <a16:creationId xmlns:a16="http://schemas.microsoft.com/office/drawing/2014/main" id="{D467DF53-9B56-0507-7D62-7A7B880FABC8}"/>
              </a:ext>
            </a:extLst>
          </p:cNvPr>
          <p:cNvPicPr>
            <a:picLocks noChangeAspect="1"/>
          </p:cNvPicPr>
          <p:nvPr/>
        </p:nvPicPr>
        <p:blipFill>
          <a:blip r:embed="rId5"/>
          <a:stretch>
            <a:fillRect/>
          </a:stretch>
        </p:blipFill>
        <p:spPr>
          <a:xfrm>
            <a:off x="839129" y="2146609"/>
            <a:ext cx="1204332" cy="1204332"/>
          </a:xfrm>
          <a:prstGeom prst="rect">
            <a:avLst/>
          </a:prstGeom>
        </p:spPr>
      </p:pic>
      <p:pic>
        <p:nvPicPr>
          <p:cNvPr id="20" name="Picture 19" descr="A purple and white file with a black background&#10;&#10;Description automatically generated">
            <a:extLst>
              <a:ext uri="{FF2B5EF4-FFF2-40B4-BE49-F238E27FC236}">
                <a16:creationId xmlns:a16="http://schemas.microsoft.com/office/drawing/2014/main" id="{D6332848-0D1C-1846-55BB-47C9438A9269}"/>
              </a:ext>
            </a:extLst>
          </p:cNvPr>
          <p:cNvPicPr>
            <a:picLocks noChangeAspect="1"/>
          </p:cNvPicPr>
          <p:nvPr/>
        </p:nvPicPr>
        <p:blipFill>
          <a:blip r:embed="rId5"/>
          <a:stretch>
            <a:fillRect/>
          </a:stretch>
        </p:blipFill>
        <p:spPr>
          <a:xfrm>
            <a:off x="1084456" y="2313878"/>
            <a:ext cx="1204332" cy="1204332"/>
          </a:xfrm>
          <a:prstGeom prst="rect">
            <a:avLst/>
          </a:prstGeom>
        </p:spPr>
      </p:pic>
      <p:pic>
        <p:nvPicPr>
          <p:cNvPr id="22" name="Graphic 21" descr="Back with solid fill">
            <a:extLst>
              <a:ext uri="{FF2B5EF4-FFF2-40B4-BE49-F238E27FC236}">
                <a16:creationId xmlns:a16="http://schemas.microsoft.com/office/drawing/2014/main" id="{F2911EED-8701-1ACA-2709-961BA5FAA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641698" y="2771917"/>
            <a:ext cx="1271240" cy="1326996"/>
          </a:xfrm>
          <a:prstGeom prst="rect">
            <a:avLst/>
          </a:prstGeom>
        </p:spPr>
      </p:pic>
      <p:pic>
        <p:nvPicPr>
          <p:cNvPr id="24" name="Picture 23" descr="A green key with white text&#10;&#10;Description automatically generated">
            <a:extLst>
              <a:ext uri="{FF2B5EF4-FFF2-40B4-BE49-F238E27FC236}">
                <a16:creationId xmlns:a16="http://schemas.microsoft.com/office/drawing/2014/main" id="{F3EDB8F1-B57A-1F93-F19E-35E79B74C500}"/>
              </a:ext>
            </a:extLst>
          </p:cNvPr>
          <p:cNvPicPr>
            <a:picLocks noChangeAspect="1"/>
          </p:cNvPicPr>
          <p:nvPr/>
        </p:nvPicPr>
        <p:blipFill>
          <a:blip r:embed="rId8"/>
          <a:stretch>
            <a:fillRect/>
          </a:stretch>
        </p:blipFill>
        <p:spPr>
          <a:xfrm>
            <a:off x="236964" y="2143821"/>
            <a:ext cx="970157" cy="959006"/>
          </a:xfrm>
          <a:prstGeom prst="rect">
            <a:avLst/>
          </a:prstGeom>
        </p:spPr>
      </p:pic>
      <p:pic>
        <p:nvPicPr>
          <p:cNvPr id="25" name="Picture 24" descr="A green key with white text&#10;&#10;Description automatically generated">
            <a:extLst>
              <a:ext uri="{FF2B5EF4-FFF2-40B4-BE49-F238E27FC236}">
                <a16:creationId xmlns:a16="http://schemas.microsoft.com/office/drawing/2014/main" id="{1A3F8549-1BE3-FD4C-C685-F87BE56AEB73}"/>
              </a:ext>
            </a:extLst>
          </p:cNvPr>
          <p:cNvPicPr>
            <a:picLocks noChangeAspect="1"/>
          </p:cNvPicPr>
          <p:nvPr/>
        </p:nvPicPr>
        <p:blipFill>
          <a:blip r:embed="rId8"/>
          <a:stretch>
            <a:fillRect/>
          </a:stretch>
        </p:blipFill>
        <p:spPr>
          <a:xfrm>
            <a:off x="437685" y="2946708"/>
            <a:ext cx="970157" cy="959006"/>
          </a:xfrm>
          <a:prstGeom prst="rect">
            <a:avLst/>
          </a:prstGeom>
        </p:spPr>
      </p:pic>
      <p:sp>
        <p:nvSpPr>
          <p:cNvPr id="26" name="TextBox 25">
            <a:extLst>
              <a:ext uri="{FF2B5EF4-FFF2-40B4-BE49-F238E27FC236}">
                <a16:creationId xmlns:a16="http://schemas.microsoft.com/office/drawing/2014/main" id="{A8677679-E959-BC9C-D460-832C89D92379}"/>
              </a:ext>
            </a:extLst>
          </p:cNvPr>
          <p:cNvSpPr txBox="1"/>
          <p:nvPr/>
        </p:nvSpPr>
        <p:spPr>
          <a:xfrm>
            <a:off x="2565289" y="1054503"/>
            <a:ext cx="6063474"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b="1" dirty="0"/>
              <a:t>GUI is started from executable</a:t>
            </a:r>
          </a:p>
          <a:p>
            <a:pPr marL="342900" indent="-342900">
              <a:buAutoNum type="arabicPeriod"/>
            </a:pPr>
            <a:r>
              <a:rPr lang="en-US" sz="1600" b="1" dirty="0"/>
              <a:t>JSON files and API are selected in GUI</a:t>
            </a:r>
          </a:p>
          <a:p>
            <a:pPr marL="342900" indent="-342900">
              <a:buAutoNum type="arabicPeriod"/>
            </a:pPr>
            <a:r>
              <a:rPr lang="en-US" sz="1600" b="1" dirty="0"/>
              <a:t>JSON files and API keys are passed to orchestration module</a:t>
            </a:r>
          </a:p>
          <a:p>
            <a:pPr marL="342900" indent="-342900">
              <a:buAutoNum type="arabicPeriod"/>
            </a:pPr>
            <a:r>
              <a:rPr lang="en-US" sz="1600" b="1" dirty="0"/>
              <a:t>NIST NVD API is called to provide data for CVE's</a:t>
            </a:r>
          </a:p>
          <a:p>
            <a:pPr marL="342900" indent="-342900">
              <a:buAutoNum type="arabicPeriod"/>
            </a:pPr>
            <a:r>
              <a:rPr lang="en-US" sz="1600" b="1" dirty="0" err="1"/>
              <a:t>Groq</a:t>
            </a:r>
            <a:r>
              <a:rPr lang="en-US" sz="1600" b="1" dirty="0"/>
              <a:t> API calls Llama 3.1 to calculate 3P's for system</a:t>
            </a:r>
          </a:p>
          <a:p>
            <a:pPr marL="342900" indent="-342900">
              <a:buAutoNum type="arabicPeriod"/>
            </a:pPr>
            <a:r>
              <a:rPr lang="en-US" sz="1600" b="1" dirty="0" err="1"/>
              <a:t>Groq</a:t>
            </a:r>
            <a:r>
              <a:rPr lang="en-US" sz="1600" b="1" dirty="0"/>
              <a:t> API calls Llama 3.1 to calculate APT score per CVE</a:t>
            </a:r>
          </a:p>
          <a:p>
            <a:pPr marL="342900" indent="-342900">
              <a:buAutoNum type="arabicPeriod"/>
            </a:pPr>
            <a:r>
              <a:rPr lang="en-US" sz="1600" b="1" dirty="0"/>
              <a:t>Calculations module is called to calculate scores</a:t>
            </a:r>
          </a:p>
          <a:p>
            <a:pPr marL="342900" indent="-342900">
              <a:buAutoNum type="arabicPeriod"/>
            </a:pPr>
            <a:r>
              <a:rPr lang="en-US" sz="1600" b="1" dirty="0"/>
              <a:t>Averaging module is called to average scores</a:t>
            </a:r>
          </a:p>
          <a:p>
            <a:pPr marL="342900" indent="-342900">
              <a:buAutoNum type="arabicPeriod"/>
            </a:pPr>
            <a:r>
              <a:rPr lang="en-US" sz="1600" b="1" dirty="0"/>
              <a:t>GUI indicates score</a:t>
            </a:r>
          </a:p>
          <a:p>
            <a:pPr marL="342900" indent="-342900">
              <a:buAutoNum type="arabicPeriod"/>
            </a:pPr>
            <a:r>
              <a:rPr lang="en-US" sz="1600" b="1" dirty="0"/>
              <a:t>Report module can be called</a:t>
            </a:r>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p:txBody>
      </p:sp>
      <p:pic>
        <p:nvPicPr>
          <p:cNvPr id="27" name="Picture 26" descr="NIST - FCI Cyber | Zero Trust Cybersecurity">
            <a:extLst>
              <a:ext uri="{FF2B5EF4-FFF2-40B4-BE49-F238E27FC236}">
                <a16:creationId xmlns:a16="http://schemas.microsoft.com/office/drawing/2014/main" id="{2D8484B7-D63A-9E28-042A-995DCDAA27E6}"/>
              </a:ext>
            </a:extLst>
          </p:cNvPr>
          <p:cNvPicPr>
            <a:picLocks noChangeAspect="1"/>
          </p:cNvPicPr>
          <p:nvPr/>
        </p:nvPicPr>
        <p:blipFill>
          <a:blip r:embed="rId9"/>
          <a:stretch>
            <a:fillRect/>
          </a:stretch>
        </p:blipFill>
        <p:spPr>
          <a:xfrm>
            <a:off x="2831239" y="6108066"/>
            <a:ext cx="1739588" cy="444524"/>
          </a:xfrm>
          <a:prstGeom prst="rect">
            <a:avLst/>
          </a:prstGeom>
        </p:spPr>
      </p:pic>
      <p:pic>
        <p:nvPicPr>
          <p:cNvPr id="28" name="Graphic 27">
            <a:extLst>
              <a:ext uri="{FF2B5EF4-FFF2-40B4-BE49-F238E27FC236}">
                <a16:creationId xmlns:a16="http://schemas.microsoft.com/office/drawing/2014/main" id="{E788EBA2-043D-5B2A-3959-4DD3878091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41173" y="2949447"/>
            <a:ext cx="2138079" cy="2158957"/>
          </a:xfrm>
          <a:prstGeom prst="rect">
            <a:avLst/>
          </a:prstGeom>
        </p:spPr>
      </p:pic>
      <p:pic>
        <p:nvPicPr>
          <p:cNvPr id="29" name="Graphic 28" descr="Arrow: Slight curve with solid fill">
            <a:extLst>
              <a:ext uri="{FF2B5EF4-FFF2-40B4-BE49-F238E27FC236}">
                <a16:creationId xmlns:a16="http://schemas.microsoft.com/office/drawing/2014/main" id="{C2BFE4E4-29D9-ABE2-6076-5F60B253C6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280000">
            <a:off x="3267306" y="4454913"/>
            <a:ext cx="1382751" cy="1037063"/>
          </a:xfrm>
          <a:prstGeom prst="rect">
            <a:avLst/>
          </a:prstGeom>
        </p:spPr>
      </p:pic>
      <p:pic>
        <p:nvPicPr>
          <p:cNvPr id="30" name="Graphic 29" descr="Arrow: Slight curve with solid fill">
            <a:extLst>
              <a:ext uri="{FF2B5EF4-FFF2-40B4-BE49-F238E27FC236}">
                <a16:creationId xmlns:a16="http://schemas.microsoft.com/office/drawing/2014/main" id="{9E1E96C2-0364-2E74-EC1D-E48AE8AF9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480000">
            <a:off x="3088886" y="3997712"/>
            <a:ext cx="1382751" cy="1037063"/>
          </a:xfrm>
          <a:prstGeom prst="rect">
            <a:avLst/>
          </a:prstGeom>
        </p:spPr>
      </p:pic>
      <p:grpSp>
        <p:nvGrpSpPr>
          <p:cNvPr id="33" name="Group 32">
            <a:extLst>
              <a:ext uri="{FF2B5EF4-FFF2-40B4-BE49-F238E27FC236}">
                <a16:creationId xmlns:a16="http://schemas.microsoft.com/office/drawing/2014/main" id="{9C54A5F7-4CB2-2F17-C160-973939636E08}"/>
              </a:ext>
            </a:extLst>
          </p:cNvPr>
          <p:cNvGrpSpPr/>
          <p:nvPr/>
        </p:nvGrpSpPr>
        <p:grpSpPr>
          <a:xfrm rot="7860000">
            <a:off x="4074774" y="4734862"/>
            <a:ext cx="1561171" cy="1494264"/>
            <a:chOff x="5285675" y="4677936"/>
            <a:chExt cx="1561171" cy="1494264"/>
          </a:xfrm>
        </p:grpSpPr>
        <p:pic>
          <p:nvPicPr>
            <p:cNvPr id="31" name="Graphic 30" descr="Arrow: Slight curve with solid fill">
              <a:extLst>
                <a:ext uri="{FF2B5EF4-FFF2-40B4-BE49-F238E27FC236}">
                  <a16:creationId xmlns:a16="http://schemas.microsoft.com/office/drawing/2014/main" id="{10AAA645-2145-1F98-0F54-76753A20BF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280000">
              <a:off x="5464095" y="5135137"/>
              <a:ext cx="1382751" cy="1037063"/>
            </a:xfrm>
            <a:prstGeom prst="rect">
              <a:avLst/>
            </a:prstGeom>
          </p:spPr>
        </p:pic>
        <p:pic>
          <p:nvPicPr>
            <p:cNvPr id="32" name="Graphic 31" descr="Arrow: Slight curve with solid fill">
              <a:extLst>
                <a:ext uri="{FF2B5EF4-FFF2-40B4-BE49-F238E27FC236}">
                  <a16:creationId xmlns:a16="http://schemas.microsoft.com/office/drawing/2014/main" id="{1207063E-4C1B-16BD-73C2-799120CA05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480000">
              <a:off x="5285675" y="4677936"/>
              <a:ext cx="1382751" cy="1037063"/>
            </a:xfrm>
            <a:prstGeom prst="rect">
              <a:avLst/>
            </a:prstGeom>
          </p:spPr>
        </p:pic>
      </p:grpSp>
      <p:pic>
        <p:nvPicPr>
          <p:cNvPr id="35" name="Picture 34" descr="A cartoon llama with a saddle&#10;&#10;Description automatically generated">
            <a:extLst>
              <a:ext uri="{FF2B5EF4-FFF2-40B4-BE49-F238E27FC236}">
                <a16:creationId xmlns:a16="http://schemas.microsoft.com/office/drawing/2014/main" id="{0467B506-AA05-0124-B76E-B2631645431D}"/>
              </a:ext>
            </a:extLst>
          </p:cNvPr>
          <p:cNvPicPr>
            <a:picLocks noChangeAspect="1"/>
          </p:cNvPicPr>
          <p:nvPr/>
        </p:nvPicPr>
        <p:blipFill>
          <a:blip r:embed="rId14"/>
          <a:stretch>
            <a:fillRect/>
          </a:stretch>
        </p:blipFill>
        <p:spPr>
          <a:xfrm>
            <a:off x="6306626" y="5252758"/>
            <a:ext cx="1223375" cy="1306883"/>
          </a:xfrm>
          <a:prstGeom prst="rect">
            <a:avLst/>
          </a:prstGeom>
        </p:spPr>
      </p:pic>
      <p:grpSp>
        <p:nvGrpSpPr>
          <p:cNvPr id="36" name="Group 35">
            <a:extLst>
              <a:ext uri="{FF2B5EF4-FFF2-40B4-BE49-F238E27FC236}">
                <a16:creationId xmlns:a16="http://schemas.microsoft.com/office/drawing/2014/main" id="{14F1AD6E-AD60-327A-C07D-D5054DCD7426}"/>
              </a:ext>
            </a:extLst>
          </p:cNvPr>
          <p:cNvGrpSpPr/>
          <p:nvPr/>
        </p:nvGrpSpPr>
        <p:grpSpPr>
          <a:xfrm rot="2880000">
            <a:off x="5400445" y="4338204"/>
            <a:ext cx="1561171" cy="1494264"/>
            <a:chOff x="5285675" y="4677936"/>
            <a:chExt cx="1561171" cy="1494264"/>
          </a:xfrm>
        </p:grpSpPr>
        <p:pic>
          <p:nvPicPr>
            <p:cNvPr id="37" name="Graphic 36" descr="Arrow: Slight curve with solid fill">
              <a:extLst>
                <a:ext uri="{FF2B5EF4-FFF2-40B4-BE49-F238E27FC236}">
                  <a16:creationId xmlns:a16="http://schemas.microsoft.com/office/drawing/2014/main" id="{636A0011-4FE6-2DF8-4AF6-0209E10C4C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280000">
              <a:off x="5464095" y="5135137"/>
              <a:ext cx="1382751" cy="1037063"/>
            </a:xfrm>
            <a:prstGeom prst="rect">
              <a:avLst/>
            </a:prstGeom>
          </p:spPr>
        </p:pic>
        <p:pic>
          <p:nvPicPr>
            <p:cNvPr id="38" name="Graphic 37" descr="Arrow: Slight curve with solid fill">
              <a:extLst>
                <a:ext uri="{FF2B5EF4-FFF2-40B4-BE49-F238E27FC236}">
                  <a16:creationId xmlns:a16="http://schemas.microsoft.com/office/drawing/2014/main" id="{83A98AE7-85FA-2B70-CFAE-B7EBE38C3F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480000">
              <a:off x="5285675" y="4677936"/>
              <a:ext cx="1382751" cy="1037063"/>
            </a:xfrm>
            <a:prstGeom prst="rect">
              <a:avLst/>
            </a:prstGeom>
          </p:spPr>
        </p:pic>
      </p:grpSp>
      <p:pic>
        <p:nvPicPr>
          <p:cNvPr id="39" name="Picture 38" descr="A close up of a document&#10;&#10;Description automatically generated">
            <a:extLst>
              <a:ext uri="{FF2B5EF4-FFF2-40B4-BE49-F238E27FC236}">
                <a16:creationId xmlns:a16="http://schemas.microsoft.com/office/drawing/2014/main" id="{A2E0656C-8B3D-4FC4-799D-C75CEC6C7B61}"/>
              </a:ext>
            </a:extLst>
          </p:cNvPr>
          <p:cNvPicPr>
            <a:picLocks noChangeAspect="1"/>
          </p:cNvPicPr>
          <p:nvPr/>
        </p:nvPicPr>
        <p:blipFill>
          <a:blip r:embed="rId15"/>
          <a:stretch>
            <a:fillRect/>
          </a:stretch>
        </p:blipFill>
        <p:spPr>
          <a:xfrm rot="10800000" flipH="1" flipV="1">
            <a:off x="7256961" y="3148017"/>
            <a:ext cx="1212938" cy="1146132"/>
          </a:xfrm>
          <a:prstGeom prst="rect">
            <a:avLst/>
          </a:prstGeom>
        </p:spPr>
      </p:pic>
      <p:grpSp>
        <p:nvGrpSpPr>
          <p:cNvPr id="40" name="Group 39">
            <a:extLst>
              <a:ext uri="{FF2B5EF4-FFF2-40B4-BE49-F238E27FC236}">
                <a16:creationId xmlns:a16="http://schemas.microsoft.com/office/drawing/2014/main" id="{198C0544-0622-CCB3-7BEF-A440F5EEC4AB}"/>
              </a:ext>
            </a:extLst>
          </p:cNvPr>
          <p:cNvGrpSpPr/>
          <p:nvPr/>
        </p:nvGrpSpPr>
        <p:grpSpPr>
          <a:xfrm rot="540000">
            <a:off x="5703157" y="3263052"/>
            <a:ext cx="1561171" cy="1494264"/>
            <a:chOff x="5285675" y="4677936"/>
            <a:chExt cx="1561171" cy="1494264"/>
          </a:xfrm>
        </p:grpSpPr>
        <p:pic>
          <p:nvPicPr>
            <p:cNvPr id="41" name="Graphic 40" descr="Arrow: Slight curve with solid fill">
              <a:extLst>
                <a:ext uri="{FF2B5EF4-FFF2-40B4-BE49-F238E27FC236}">
                  <a16:creationId xmlns:a16="http://schemas.microsoft.com/office/drawing/2014/main" id="{959F8B6C-2234-A00B-19C9-832325025A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280000">
              <a:off x="5464095" y="5135137"/>
              <a:ext cx="1382751" cy="1037063"/>
            </a:xfrm>
            <a:prstGeom prst="rect">
              <a:avLst/>
            </a:prstGeom>
          </p:spPr>
        </p:pic>
        <p:pic>
          <p:nvPicPr>
            <p:cNvPr id="42" name="Graphic 41" descr="Arrow: Slight curve with solid fill">
              <a:extLst>
                <a:ext uri="{FF2B5EF4-FFF2-40B4-BE49-F238E27FC236}">
                  <a16:creationId xmlns:a16="http://schemas.microsoft.com/office/drawing/2014/main" id="{6E04DCF9-DE81-997B-637B-4C85E9DDB2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480000">
              <a:off x="5285675" y="4677936"/>
              <a:ext cx="1382751" cy="1037063"/>
            </a:xfrm>
            <a:prstGeom prst="rect">
              <a:avLst/>
            </a:prstGeom>
          </p:spPr>
        </p:pic>
      </p:grpSp>
      <p:pic>
        <p:nvPicPr>
          <p:cNvPr id="43" name="Picture 42" descr="A blue and yellow snake&#10;&#10;Description automatically generated">
            <a:extLst>
              <a:ext uri="{FF2B5EF4-FFF2-40B4-BE49-F238E27FC236}">
                <a16:creationId xmlns:a16="http://schemas.microsoft.com/office/drawing/2014/main" id="{A019C481-F16E-0184-2216-2EE62BCEC00A}"/>
              </a:ext>
            </a:extLst>
          </p:cNvPr>
          <p:cNvPicPr>
            <a:picLocks noChangeAspect="1"/>
          </p:cNvPicPr>
          <p:nvPr/>
        </p:nvPicPr>
        <p:blipFill>
          <a:blip r:embed="rId16"/>
          <a:stretch>
            <a:fillRect/>
          </a:stretch>
        </p:blipFill>
        <p:spPr>
          <a:xfrm>
            <a:off x="5109333" y="4355061"/>
            <a:ext cx="242171" cy="325678"/>
          </a:xfrm>
          <a:prstGeom prst="rect">
            <a:avLst/>
          </a:prstGeom>
        </p:spPr>
      </p:pic>
      <p:pic>
        <p:nvPicPr>
          <p:cNvPr id="45" name="Picture 44" descr="A blue and yellow snake&#10;&#10;Description automatically generated">
            <a:extLst>
              <a:ext uri="{FF2B5EF4-FFF2-40B4-BE49-F238E27FC236}">
                <a16:creationId xmlns:a16="http://schemas.microsoft.com/office/drawing/2014/main" id="{8D9A9946-060E-683C-8B46-51C724A19D22}"/>
              </a:ext>
            </a:extLst>
          </p:cNvPr>
          <p:cNvPicPr>
            <a:picLocks noChangeAspect="1"/>
          </p:cNvPicPr>
          <p:nvPr/>
        </p:nvPicPr>
        <p:blipFill>
          <a:blip r:embed="rId16"/>
          <a:stretch>
            <a:fillRect/>
          </a:stretch>
        </p:blipFill>
        <p:spPr>
          <a:xfrm>
            <a:off x="1080127" y="4146293"/>
            <a:ext cx="430061" cy="524006"/>
          </a:xfrm>
          <a:prstGeom prst="rect">
            <a:avLst/>
          </a:prstGeom>
        </p:spPr>
      </p:pic>
    </p:spTree>
    <p:extLst>
      <p:ext uri="{BB962C8B-B14F-4D97-AF65-F5344CB8AC3E}">
        <p14:creationId xmlns:p14="http://schemas.microsoft.com/office/powerpoint/2010/main" val="25967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Overview</a:t>
            </a:r>
          </a:p>
        </p:txBody>
      </p:sp>
      <p:sp>
        <p:nvSpPr>
          <p:cNvPr id="2" name="TextBox 1">
            <a:extLst>
              <a:ext uri="{FF2B5EF4-FFF2-40B4-BE49-F238E27FC236}">
                <a16:creationId xmlns:a16="http://schemas.microsoft.com/office/drawing/2014/main" id="{97E6B0DC-6189-9D78-5C0A-3CEF5CCCB285}"/>
              </a:ext>
            </a:extLst>
          </p:cNvPr>
          <p:cNvSpPr txBox="1"/>
          <p:nvPr/>
        </p:nvSpPr>
        <p:spPr>
          <a:xfrm>
            <a:off x="228600" y="990600"/>
            <a:ext cx="8839200" cy="584775"/>
          </a:xfrm>
          <a:prstGeom prst="rect">
            <a:avLst/>
          </a:prstGeom>
          <a:noFill/>
        </p:spPr>
        <p:txBody>
          <a:bodyPr wrap="square" lIns="91440" tIns="45720" rIns="91440" bIns="45720" rtlCol="0" anchor="t">
            <a:spAutoFit/>
          </a:bodyPr>
          <a:lstStyle/>
          <a:p>
            <a:r>
              <a:rPr lang="en-US" sz="1600" b="1" i="1"/>
              <a:t>While not currently implemented as a database, our JSON representation of the system uses a database schema to interact with </a:t>
            </a:r>
            <a:r>
              <a:rPr lang="en-US" sz="1600" b="1" i="1" err="1"/>
              <a:t>eachother</a:t>
            </a:r>
            <a:r>
              <a:rPr lang="en-US" sz="1600" b="1" i="1"/>
              <a:t> and link the different themes. The NIST NVD database is also used.</a:t>
            </a:r>
          </a:p>
        </p:txBody>
      </p:sp>
      <p:pic>
        <p:nvPicPr>
          <p:cNvPr id="6" name="Picture 5" descr="A screenshot of a computer code&#10;&#10;Description automatically generated">
            <a:extLst>
              <a:ext uri="{FF2B5EF4-FFF2-40B4-BE49-F238E27FC236}">
                <a16:creationId xmlns:a16="http://schemas.microsoft.com/office/drawing/2014/main" id="{9B16A032-E0A5-3ECB-60EE-CC87C69D29CC}"/>
              </a:ext>
            </a:extLst>
          </p:cNvPr>
          <p:cNvPicPr>
            <a:picLocks noChangeAspect="1"/>
          </p:cNvPicPr>
          <p:nvPr/>
        </p:nvPicPr>
        <p:blipFill>
          <a:blip r:embed="rId2"/>
          <a:stretch>
            <a:fillRect/>
          </a:stretch>
        </p:blipFill>
        <p:spPr>
          <a:xfrm>
            <a:off x="0" y="1622413"/>
            <a:ext cx="9144000" cy="4844899"/>
          </a:xfrm>
          <a:prstGeom prst="rect">
            <a:avLst/>
          </a:prstGeom>
        </p:spPr>
      </p:pic>
    </p:spTree>
    <p:extLst>
      <p:ext uri="{BB962C8B-B14F-4D97-AF65-F5344CB8AC3E}">
        <p14:creationId xmlns:p14="http://schemas.microsoft.com/office/powerpoint/2010/main" val="2316705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C1EB-A2F6-F5E2-250A-10765C6C747C}"/>
              </a:ext>
            </a:extLst>
          </p:cNvPr>
          <p:cNvSpPr>
            <a:spLocks noGrp="1"/>
          </p:cNvSpPr>
          <p:nvPr>
            <p:ph type="title"/>
          </p:nvPr>
        </p:nvSpPr>
        <p:spPr/>
        <p:txBody>
          <a:bodyPr/>
          <a:lstStyle/>
          <a:p>
            <a:r>
              <a:rPr lang="en-US" sz="2400"/>
              <a:t>Challenge Solution Overview</a:t>
            </a:r>
            <a:endParaRPr lang="en-US" sz="2400" b="0" i="0"/>
          </a:p>
        </p:txBody>
      </p:sp>
      <p:sp>
        <p:nvSpPr>
          <p:cNvPr id="3" name="Content Placeholder 2">
            <a:extLst>
              <a:ext uri="{FF2B5EF4-FFF2-40B4-BE49-F238E27FC236}">
                <a16:creationId xmlns:a16="http://schemas.microsoft.com/office/drawing/2014/main" id="{8A71036A-432B-981B-7979-B3D9297DD47E}"/>
              </a:ext>
            </a:extLst>
          </p:cNvPr>
          <p:cNvSpPr>
            <a:spLocks noGrp="1"/>
          </p:cNvSpPr>
          <p:nvPr>
            <p:ph idx="1"/>
          </p:nvPr>
        </p:nvSpPr>
        <p:spPr/>
        <p:txBody>
          <a:bodyPr/>
          <a:lstStyle/>
          <a:p>
            <a:pPr marL="0" indent="0" algn="ctr">
              <a:spcBef>
                <a:spcPts val="0"/>
              </a:spcBef>
              <a:spcAft>
                <a:spcPts val="0"/>
              </a:spcAft>
              <a:buNone/>
            </a:pPr>
            <a:r>
              <a:rPr lang="en-US" sz="2000" u="sng" dirty="0">
                <a:solidFill>
                  <a:srgbClr val="000000"/>
                </a:solidFill>
              </a:rPr>
              <a:t>Artificial Intelligence/Machine Learning Usage</a:t>
            </a:r>
            <a:endParaRPr lang="en-US" sz="2000" b="0" dirty="0">
              <a:solidFill>
                <a:srgbClr val="000000"/>
              </a:solidFill>
            </a:endParaRPr>
          </a:p>
          <a:p>
            <a:pPr>
              <a:spcBef>
                <a:spcPts val="0"/>
              </a:spcBef>
              <a:spcAft>
                <a:spcPts val="0"/>
              </a:spcAft>
              <a:buFont typeface="Arial" pitchFamily="2" charset="2"/>
              <a:buChar char="•"/>
            </a:pPr>
            <a:endParaRPr lang="en-US" sz="1600" b="0" dirty="0">
              <a:solidFill>
                <a:srgbClr val="000000"/>
              </a:solidFill>
            </a:endParaRPr>
          </a:p>
          <a:p>
            <a:pPr marL="285750" indent="-285750">
              <a:spcBef>
                <a:spcPts val="0"/>
              </a:spcBef>
              <a:spcAft>
                <a:spcPts val="0"/>
              </a:spcAft>
              <a:buFont typeface="Arial" pitchFamily="2" charset="2"/>
              <a:buChar char="•"/>
            </a:pPr>
            <a:r>
              <a:rPr lang="en-US" sz="1600" dirty="0">
                <a:solidFill>
                  <a:srgbClr val="000000"/>
                </a:solidFill>
              </a:rPr>
              <a:t>Two AI solutions utilizing Grog API to call Llama 3.1 70B model </a:t>
            </a:r>
            <a:endParaRPr lang="en-US" sz="1600" b="0" dirty="0">
              <a:solidFill>
                <a:srgbClr val="000000"/>
              </a:solidFill>
            </a:endParaRPr>
          </a:p>
          <a:p>
            <a:pPr marL="285750" indent="-285750">
              <a:spcBef>
                <a:spcPts val="0"/>
              </a:spcBef>
              <a:spcAft>
                <a:spcPts val="0"/>
              </a:spcAft>
              <a:buFont typeface="Arial" pitchFamily="2" charset="2"/>
              <a:buChar char="•"/>
            </a:pPr>
            <a:r>
              <a:rPr lang="en-US" sz="1600" dirty="0">
                <a:solidFill>
                  <a:srgbClr val="000000"/>
                </a:solidFill>
              </a:rPr>
              <a:t>First model: Generates scores for physical security, personnel, &amp; policies </a:t>
            </a:r>
            <a:endParaRPr lang="en-US" sz="1600" b="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AI model is given 2 documents to analyze.</a:t>
            </a:r>
            <a:endParaRPr lang="en-US" sz="160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Model reads security best practices and compares summaries of the SUE.</a:t>
            </a:r>
            <a:endParaRPr lang="en-US" sz="160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Generates score of 0 = worst OR 1 = best. </a:t>
            </a:r>
            <a:endParaRPr lang="en-US" sz="160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Results returned for final system score.</a:t>
            </a:r>
            <a:endParaRPr lang="en-US" sz="1600" dirty="0">
              <a:solidFill>
                <a:srgbClr val="000000"/>
              </a:solidFill>
            </a:endParaRPr>
          </a:p>
          <a:p>
            <a:pPr marL="285750" indent="-285750">
              <a:spcBef>
                <a:spcPts val="0"/>
              </a:spcBef>
              <a:spcAft>
                <a:spcPts val="0"/>
              </a:spcAft>
              <a:buFont typeface="Arial" pitchFamily="2" charset="2"/>
              <a:buChar char="•"/>
            </a:pPr>
            <a:r>
              <a:rPr lang="en-US" sz="1600" dirty="0">
                <a:solidFill>
                  <a:srgbClr val="000000"/>
                </a:solidFill>
              </a:rPr>
              <a:t>Second model: Gauges severity of vulnerabilities based on given APT</a:t>
            </a:r>
          </a:p>
          <a:p>
            <a:pPr marL="742950" lvl="1" indent="-285750">
              <a:spcBef>
                <a:spcPts val="0"/>
              </a:spcBef>
              <a:spcAft>
                <a:spcPts val="0"/>
              </a:spcAft>
              <a:buFont typeface="Courier New" pitchFamily="2" charset="2"/>
              <a:buChar char="o"/>
            </a:pPr>
            <a:r>
              <a:rPr lang="en-US" sz="1600" i="1" dirty="0">
                <a:solidFill>
                  <a:srgbClr val="000000"/>
                </a:solidFill>
              </a:rPr>
              <a:t>File accepts a given APT &amp; dictionary of CVE's.</a:t>
            </a:r>
            <a:endParaRPr lang="en-US" sz="160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Given APT compares file of APT's and their TTP's</a:t>
            </a:r>
            <a:endParaRPr lang="en-US" sz="160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If there's a match, AI model provides APT along with associated TTP's</a:t>
            </a:r>
            <a:endParaRPr lang="en-US" sz="1600" dirty="0">
              <a:solidFill>
                <a:srgbClr val="000000"/>
              </a:solidFill>
            </a:endParaRPr>
          </a:p>
          <a:p>
            <a:pPr marL="742950" lvl="1" indent="-285750">
              <a:spcBef>
                <a:spcPts val="0"/>
              </a:spcBef>
              <a:spcAft>
                <a:spcPts val="0"/>
              </a:spcAft>
              <a:buFont typeface="Courier New" pitchFamily="2" charset="2"/>
              <a:buChar char="o"/>
            </a:pPr>
            <a:r>
              <a:rPr lang="en-US" sz="1600" i="1" dirty="0">
                <a:solidFill>
                  <a:srgbClr val="000000"/>
                </a:solidFill>
              </a:rPr>
              <a:t>Likelihood score is assigned to CVEs for APT exploitation with scores &amp; explanations</a:t>
            </a:r>
          </a:p>
          <a:p>
            <a:pPr marL="742950" lvl="1" indent="-285750">
              <a:spcBef>
                <a:spcPts val="0"/>
              </a:spcBef>
              <a:spcAft>
                <a:spcPts val="0"/>
              </a:spcAft>
              <a:buFont typeface="Courier New" pitchFamily="2" charset="2"/>
              <a:buChar char="o"/>
            </a:pPr>
            <a:endParaRPr lang="en-US" sz="1600" b="1" i="1" dirty="0">
              <a:solidFill>
                <a:srgbClr val="000000"/>
              </a:solidFill>
            </a:endParaRPr>
          </a:p>
          <a:p>
            <a:pPr marL="457200" lvl="1" indent="0">
              <a:spcBef>
                <a:spcPts val="0"/>
              </a:spcBef>
              <a:spcAft>
                <a:spcPts val="0"/>
              </a:spcAft>
              <a:buNone/>
            </a:pPr>
            <a:r>
              <a:rPr lang="en-US" sz="1600" b="1" i="1" dirty="0">
                <a:solidFill>
                  <a:srgbClr val="000000"/>
                </a:solidFill>
              </a:rPr>
              <a:t>What Change: </a:t>
            </a:r>
            <a:endParaRPr lang="en-US" sz="1600" b="1" dirty="0">
              <a:solidFill>
                <a:srgbClr val="000000"/>
              </a:solidFill>
            </a:endParaRPr>
          </a:p>
          <a:p>
            <a:pPr marL="742950" lvl="1" indent="-285750">
              <a:spcBef>
                <a:spcPts val="0"/>
              </a:spcBef>
              <a:spcAft>
                <a:spcPts val="0"/>
              </a:spcAft>
              <a:buSzPct val="80000"/>
              <a:buFont typeface="Courier New" pitchFamily="2" charset="2"/>
              <a:buChar char="o"/>
            </a:pPr>
            <a:r>
              <a:rPr lang="en-US" sz="1600" i="1" dirty="0">
                <a:solidFill>
                  <a:srgbClr val="000000"/>
                </a:solidFill>
              </a:rPr>
              <a:t>Reason for not fine-tuning: Preparing time and cost were significant factors.</a:t>
            </a:r>
          </a:p>
          <a:p>
            <a:pPr marL="742950" lvl="1" indent="-285750">
              <a:spcBef>
                <a:spcPts val="0"/>
              </a:spcBef>
              <a:spcAft>
                <a:spcPts val="0"/>
              </a:spcAft>
              <a:buSzPct val="80000"/>
              <a:buFont typeface="Courier New" pitchFamily="2" charset="2"/>
              <a:buChar char="o"/>
            </a:pPr>
            <a:r>
              <a:rPr lang="en-US" sz="1600" i="1" dirty="0">
                <a:solidFill>
                  <a:srgbClr val="000000"/>
                </a:solidFill>
              </a:rPr>
              <a:t>Alternative Approach: Instead of using our own fine-tuned LLM in </a:t>
            </a:r>
            <a:r>
              <a:rPr lang="en-US" sz="1600" i="1" dirty="0" err="1">
                <a:solidFill>
                  <a:srgbClr val="000000"/>
                </a:solidFill>
              </a:rPr>
              <a:t>SageMaker</a:t>
            </a:r>
            <a:r>
              <a:rPr lang="en-US" sz="1600" i="1" dirty="0">
                <a:solidFill>
                  <a:srgbClr val="000000"/>
                </a:solidFill>
              </a:rPr>
              <a:t>, we decided to use API.</a:t>
            </a:r>
            <a:endParaRPr lang="en-US" sz="1600" b="1" i="1" dirty="0">
              <a:solidFill>
                <a:srgbClr val="000000"/>
              </a:solidFill>
            </a:endParaRPr>
          </a:p>
          <a:p>
            <a:pPr marL="347345" indent="0">
              <a:spcBef>
                <a:spcPts val="0"/>
              </a:spcBef>
              <a:spcAft>
                <a:spcPts val="0"/>
              </a:spcAft>
              <a:buNone/>
            </a:pPr>
            <a:endParaRPr lang="en-US" sz="1600" i="1" dirty="0">
              <a:solidFill>
                <a:srgbClr val="000000"/>
              </a:solidFill>
            </a:endParaRPr>
          </a:p>
          <a:p>
            <a:pPr>
              <a:buFont typeface="Arial" pitchFamily="2" charset="2"/>
              <a:buChar char="•"/>
            </a:pPr>
            <a:endParaRPr lang="en-US" dirty="0"/>
          </a:p>
        </p:txBody>
      </p:sp>
    </p:spTree>
    <p:extLst>
      <p:ext uri="{BB962C8B-B14F-4D97-AF65-F5344CB8AC3E}">
        <p14:creationId xmlns:p14="http://schemas.microsoft.com/office/powerpoint/2010/main" val="298464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a:t>Challenge Solution Overview</a:t>
            </a:r>
          </a:p>
        </p:txBody>
      </p:sp>
      <p:sp>
        <p:nvSpPr>
          <p:cNvPr id="6" name="TextBox 5">
            <a:extLst>
              <a:ext uri="{FF2B5EF4-FFF2-40B4-BE49-F238E27FC236}">
                <a16:creationId xmlns:a16="http://schemas.microsoft.com/office/drawing/2014/main" id="{9EC34A50-8DBD-8EDF-6375-2B2E0C1F896F}"/>
              </a:ext>
            </a:extLst>
          </p:cNvPr>
          <p:cNvSpPr txBox="1"/>
          <p:nvPr/>
        </p:nvSpPr>
        <p:spPr>
          <a:xfrm>
            <a:off x="161795" y="2239345"/>
            <a:ext cx="2582092" cy="1846659"/>
          </a:xfrm>
          <a:prstGeom prst="rect">
            <a:avLst/>
          </a:prstGeom>
          <a:noFill/>
          <a:ln>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ALGORITHMIC</a:t>
            </a:r>
          </a:p>
          <a:p>
            <a:pPr algn="ctr"/>
            <a:r>
              <a:rPr lang="en-US" sz="2400"/>
              <a:t>SCORES</a:t>
            </a:r>
          </a:p>
          <a:p>
            <a:pPr algn="ctr"/>
            <a:r>
              <a:rPr lang="en-US" sz="4800"/>
              <a:t>0.0 to 10.0</a:t>
            </a:r>
          </a:p>
          <a:p>
            <a:pPr algn="ctr"/>
            <a:r>
              <a:rPr lang="en-US"/>
              <a:t>LOWER is better</a:t>
            </a:r>
          </a:p>
        </p:txBody>
      </p:sp>
      <p:sp>
        <p:nvSpPr>
          <p:cNvPr id="9" name="TextBox 8">
            <a:extLst>
              <a:ext uri="{FF2B5EF4-FFF2-40B4-BE49-F238E27FC236}">
                <a16:creationId xmlns:a16="http://schemas.microsoft.com/office/drawing/2014/main" id="{676BEDA6-B1BB-8519-3CE8-DAAF30EC138E}"/>
              </a:ext>
            </a:extLst>
          </p:cNvPr>
          <p:cNvSpPr txBox="1"/>
          <p:nvPr/>
        </p:nvSpPr>
        <p:spPr>
          <a:xfrm>
            <a:off x="161795" y="4274824"/>
            <a:ext cx="2582092" cy="1846659"/>
          </a:xfrm>
          <a:prstGeom prst="rect">
            <a:avLst/>
          </a:prstGeom>
          <a:noFill/>
          <a:ln>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INFERENTIAL </a:t>
            </a:r>
          </a:p>
          <a:p>
            <a:pPr algn="ctr"/>
            <a:r>
              <a:rPr lang="en-US" sz="2400" dirty="0"/>
              <a:t>SCORES </a:t>
            </a:r>
          </a:p>
          <a:p>
            <a:pPr algn="ctr"/>
            <a:r>
              <a:rPr lang="en-US" sz="4800" dirty="0"/>
              <a:t>0.0 to 1.0 </a:t>
            </a:r>
          </a:p>
          <a:p>
            <a:pPr algn="ctr"/>
            <a:r>
              <a:rPr lang="en-US" dirty="0"/>
              <a:t>HIGHER is better</a:t>
            </a:r>
          </a:p>
        </p:txBody>
      </p:sp>
      <p:sp>
        <p:nvSpPr>
          <p:cNvPr id="12" name="TextBox 11">
            <a:extLst>
              <a:ext uri="{FF2B5EF4-FFF2-40B4-BE49-F238E27FC236}">
                <a16:creationId xmlns:a16="http://schemas.microsoft.com/office/drawing/2014/main" id="{72D7A209-AA48-E99A-F32F-7ACBA081CB9E}"/>
              </a:ext>
            </a:extLst>
          </p:cNvPr>
          <p:cNvSpPr txBox="1"/>
          <p:nvPr/>
        </p:nvSpPr>
        <p:spPr>
          <a:xfrm>
            <a:off x="240464" y="1212631"/>
            <a:ext cx="242539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SCORING RANGES</a:t>
            </a:r>
            <a:endParaRPr lang="en-US"/>
          </a:p>
        </p:txBody>
      </p:sp>
      <p:pic>
        <p:nvPicPr>
          <p:cNvPr id="7" name="Picture 6">
            <a:extLst>
              <a:ext uri="{FF2B5EF4-FFF2-40B4-BE49-F238E27FC236}">
                <a16:creationId xmlns:a16="http://schemas.microsoft.com/office/drawing/2014/main" id="{B038503A-7EB9-63EC-F191-932E156227F8}"/>
              </a:ext>
            </a:extLst>
          </p:cNvPr>
          <p:cNvPicPr>
            <a:picLocks noChangeAspect="1"/>
          </p:cNvPicPr>
          <p:nvPr/>
        </p:nvPicPr>
        <p:blipFill>
          <a:blip r:embed="rId2"/>
          <a:stretch>
            <a:fillRect/>
          </a:stretch>
        </p:blipFill>
        <p:spPr>
          <a:xfrm>
            <a:off x="2884282" y="1012722"/>
            <a:ext cx="6097923" cy="5578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365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 shot of a computer&#10;&#10;Description automatically generated">
            <a:extLst>
              <a:ext uri="{FF2B5EF4-FFF2-40B4-BE49-F238E27FC236}">
                <a16:creationId xmlns:a16="http://schemas.microsoft.com/office/drawing/2014/main" id="{5D62E7B1-F361-6C4A-D7CF-B8446D63B951}"/>
              </a:ext>
            </a:extLst>
          </p:cNvPr>
          <p:cNvPicPr>
            <a:picLocks noChangeAspect="1"/>
          </p:cNvPicPr>
          <p:nvPr/>
        </p:nvPicPr>
        <p:blipFill>
          <a:blip r:embed="rId2"/>
          <a:stretch>
            <a:fillRect/>
          </a:stretch>
        </p:blipFill>
        <p:spPr>
          <a:xfrm>
            <a:off x="177452" y="2074770"/>
            <a:ext cx="6440466" cy="3094678"/>
          </a:xfrm>
          <a:prstGeom prst="rect">
            <a:avLst/>
          </a:prstGeom>
        </p:spPr>
      </p:pic>
      <p:sp>
        <p:nvSpPr>
          <p:cNvPr id="4" name="Title 3"/>
          <p:cNvSpPr>
            <a:spLocks noGrp="1"/>
          </p:cNvSpPr>
          <p:nvPr>
            <p:ph type="title"/>
          </p:nvPr>
        </p:nvSpPr>
        <p:spPr/>
        <p:txBody>
          <a:bodyPr/>
          <a:lstStyle/>
          <a:p>
            <a:r>
              <a:rPr lang="en-US" sz="2400"/>
              <a:t>Challenge Solution Verification Test Method</a:t>
            </a:r>
          </a:p>
        </p:txBody>
      </p:sp>
      <p:sp>
        <p:nvSpPr>
          <p:cNvPr id="2" name="TextBox 1">
            <a:extLst>
              <a:ext uri="{FF2B5EF4-FFF2-40B4-BE49-F238E27FC236}">
                <a16:creationId xmlns:a16="http://schemas.microsoft.com/office/drawing/2014/main" id="{11D45736-4DB7-210E-6E31-FE8947BBE907}"/>
              </a:ext>
            </a:extLst>
          </p:cNvPr>
          <p:cNvSpPr txBox="1"/>
          <p:nvPr/>
        </p:nvSpPr>
        <p:spPr>
          <a:xfrm>
            <a:off x="19833" y="927970"/>
            <a:ext cx="9100158" cy="1323439"/>
          </a:xfrm>
          <a:prstGeom prst="rect">
            <a:avLst/>
          </a:prstGeom>
          <a:noFill/>
        </p:spPr>
        <p:txBody>
          <a:bodyPr wrap="square" lIns="91440" tIns="45720" rIns="91440" bIns="45720" rtlCol="0" anchor="t">
            <a:spAutoFit/>
          </a:bodyPr>
          <a:lstStyle/>
          <a:p>
            <a:pPr marL="285750" indent="-285750">
              <a:buFont typeface="Arial"/>
              <a:buChar char="•"/>
            </a:pPr>
            <a:r>
              <a:rPr lang="en-US" sz="1600" b="1" i="1"/>
              <a:t>Modules were developed to function individually, attempting to maintain one theme per module.</a:t>
            </a:r>
            <a:endParaRPr lang="en-US"/>
          </a:p>
          <a:p>
            <a:pPr marL="285750" indent="-285750">
              <a:buFont typeface="Arial"/>
              <a:buChar char="•"/>
            </a:pPr>
            <a:r>
              <a:rPr lang="en-US" sz="1600" b="1" i="1"/>
              <a:t>If __name__ == "__main__" code blocks were utilized to test inputs and outputs independent of other code.</a:t>
            </a:r>
          </a:p>
          <a:p>
            <a:pPr marL="285750" indent="-285750">
              <a:buFont typeface="Arial"/>
              <a:buChar char="•"/>
            </a:pPr>
            <a:r>
              <a:rPr lang="en-US" sz="1600" b="1" i="1"/>
              <a:t>Debugging print() and input() statements were used to debug, track progression, and verify sequencing.</a:t>
            </a:r>
          </a:p>
          <a:p>
            <a:pPr marL="285750" indent="-285750">
              <a:buFont typeface="Arial"/>
              <a:buChar char="•"/>
            </a:pPr>
            <a:r>
              <a:rPr lang="en-US" sz="1600" b="1" i="1"/>
              <a:t>Unit testing was performed on modules.</a:t>
            </a:r>
            <a:endParaRPr lang="en-US" sz="1600"/>
          </a:p>
          <a:p>
            <a:endParaRPr lang="en-US" sz="1600" b="1" i="1"/>
          </a:p>
        </p:txBody>
      </p:sp>
      <p:pic>
        <p:nvPicPr>
          <p:cNvPr id="6" name="Picture 5" descr="A screen shot of a computer&#10;&#10;Description automatically generated">
            <a:extLst>
              <a:ext uri="{FF2B5EF4-FFF2-40B4-BE49-F238E27FC236}">
                <a16:creationId xmlns:a16="http://schemas.microsoft.com/office/drawing/2014/main" id="{39C432CF-6E88-3FF3-9BAD-F52092866C7F}"/>
              </a:ext>
            </a:extLst>
          </p:cNvPr>
          <p:cNvPicPr>
            <a:picLocks noChangeAspect="1"/>
          </p:cNvPicPr>
          <p:nvPr/>
        </p:nvPicPr>
        <p:blipFill>
          <a:blip r:embed="rId3"/>
          <a:stretch>
            <a:fillRect/>
          </a:stretch>
        </p:blipFill>
        <p:spPr>
          <a:xfrm rot="-600000">
            <a:off x="580387" y="4966011"/>
            <a:ext cx="4146637" cy="1439451"/>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14E255E3-4112-FA79-DAAE-7EA437CC123A}"/>
              </a:ext>
            </a:extLst>
          </p:cNvPr>
          <p:cNvPicPr>
            <a:picLocks noChangeAspect="1"/>
          </p:cNvPicPr>
          <p:nvPr/>
        </p:nvPicPr>
        <p:blipFill>
          <a:blip r:embed="rId4"/>
          <a:stretch>
            <a:fillRect/>
          </a:stretch>
        </p:blipFill>
        <p:spPr>
          <a:xfrm>
            <a:off x="5566776" y="2721280"/>
            <a:ext cx="3354888" cy="3096017"/>
          </a:xfrm>
          <a:prstGeom prst="rect">
            <a:avLst/>
          </a:prstGeom>
          <a:ln>
            <a:noFill/>
          </a:ln>
          <a:effectLst>
            <a:outerShdw blurRad="292100" dist="139700" dir="2700000" algn="tl" rotWithShape="0">
              <a:srgbClr val="333333">
                <a:alpha val="65000"/>
              </a:srgbClr>
            </a:outerShdw>
          </a:effectLst>
        </p:spPr>
      </p:pic>
      <p:pic>
        <p:nvPicPr>
          <p:cNvPr id="10" name="Picture 9" descr="A black rectangular object with white text&#10;&#10;Description automatically generated">
            <a:extLst>
              <a:ext uri="{FF2B5EF4-FFF2-40B4-BE49-F238E27FC236}">
                <a16:creationId xmlns:a16="http://schemas.microsoft.com/office/drawing/2014/main" id="{2E27CA62-7D02-CC82-DBF7-493B5BC27B90}"/>
              </a:ext>
            </a:extLst>
          </p:cNvPr>
          <p:cNvPicPr>
            <a:picLocks noChangeAspect="1"/>
          </p:cNvPicPr>
          <p:nvPr/>
        </p:nvPicPr>
        <p:blipFill>
          <a:blip r:embed="rId5"/>
          <a:stretch>
            <a:fillRect/>
          </a:stretch>
        </p:blipFill>
        <p:spPr>
          <a:xfrm rot="1020000">
            <a:off x="4290017" y="5283440"/>
            <a:ext cx="4649244" cy="5949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7231865"/>
      </p:ext>
    </p:extLst>
  </p:cSld>
  <p:clrMapOvr>
    <a:masterClrMapping/>
  </p:clrMapOvr>
</p:sld>
</file>

<file path=ppt/theme/theme1.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ea90287-eb6a-4857-bd07-43f4ae128999" xsi:nil="true"/>
    <lcf76f155ced4ddcb4097134ff3c332f xmlns="ade6f210-52a4-4359-b394-d148b56719e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A48FAF15569E48A39E0846DF5C89A8" ma:contentTypeVersion="13" ma:contentTypeDescription="Create a new document." ma:contentTypeScope="" ma:versionID="4603d1f557f62e77b71e68b25b855e04">
  <xsd:schema xmlns:xsd="http://www.w3.org/2001/XMLSchema" xmlns:xs="http://www.w3.org/2001/XMLSchema" xmlns:p="http://schemas.microsoft.com/office/2006/metadata/properties" xmlns:ns2="ade6f210-52a4-4359-b394-d148b56719e4" xmlns:ns3="9ea90287-eb6a-4857-bd07-43f4ae128999" targetNamespace="http://schemas.microsoft.com/office/2006/metadata/properties" ma:root="true" ma:fieldsID="52ba4b76bc395f2435dcdb121e56e8a8" ns2:_="" ns3:_="">
    <xsd:import namespace="ade6f210-52a4-4359-b394-d148b56719e4"/>
    <xsd:import namespace="9ea90287-eb6a-4857-bd07-43f4ae12899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e6f210-52a4-4359-b394-d148b56719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cef215b-19b7-4691-95f4-27d2fe62d5df"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a90287-eb6a-4857-bd07-43f4ae12899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b29fc34-5a18-48c1-9dda-e0c89ad53ebf}" ma:internalName="TaxCatchAll" ma:showField="CatchAllData" ma:web="9ea90287-eb6a-4857-bd07-43f4ae1289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9C2F1-F7C1-402A-A938-F7EDD84E6887}">
  <ds:schemaRefs>
    <ds:schemaRef ds:uri="http://schemas.microsoft.com/sharepoint/v3/contenttype/forms"/>
  </ds:schemaRefs>
</ds:datastoreItem>
</file>

<file path=customXml/itemProps2.xml><?xml version="1.0" encoding="utf-8"?>
<ds:datastoreItem xmlns:ds="http://schemas.openxmlformats.org/officeDocument/2006/customXml" ds:itemID="{9E523A06-9FB5-4C43-8C25-1BC773AF5F6D}">
  <ds:schemaRefs>
    <ds:schemaRef ds:uri="9ea90287-eb6a-4857-bd07-43f4ae128999"/>
    <ds:schemaRef ds:uri="ade6f210-52a4-4359-b394-d148b56719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454B6B-BAEE-4355-A734-A6867403E853}">
  <ds:schemaRefs>
    <ds:schemaRef ds:uri="9ea90287-eb6a-4857-bd07-43f4ae128999"/>
    <ds:schemaRef ds:uri="ade6f210-52a4-4359-b394-d148b56719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TotalTime>
  <Words>1142</Words>
  <Application>Microsoft Office PowerPoint</Application>
  <PresentationFormat>On-screen Show (4:3)</PresentationFormat>
  <Paragraphs>169</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Narrow</vt:lpstr>
      <vt:lpstr>Calibri</vt:lpstr>
      <vt:lpstr>Courier New</vt:lpstr>
      <vt:lpstr>Times New Roman</vt:lpstr>
      <vt:lpstr>Wingdings</vt:lpstr>
      <vt:lpstr>3_Default Design</vt:lpstr>
      <vt:lpstr>Cyber Defensive Capability Performance Measurement Development Challenge  AI-enhanced Cyber Resiliency Evaluation System (ACRES)   October 22 – 23, 2024</vt:lpstr>
      <vt:lpstr>Challenge Demonstration Introduction</vt:lpstr>
      <vt:lpstr>Challenge Assumptions &amp; Constraints</vt:lpstr>
      <vt:lpstr>Challenge Solution Overview</vt:lpstr>
      <vt:lpstr>Challenge Solution Overview</vt:lpstr>
      <vt:lpstr>Challenge Solution Overview</vt:lpstr>
      <vt:lpstr>Challenge Solution Overview</vt:lpstr>
      <vt:lpstr>Challenge Solution Overview</vt:lpstr>
      <vt:lpstr>Challenge Solution Verification Test Method</vt:lpstr>
      <vt:lpstr>Challenge Solution Verification Test Method</vt:lpstr>
      <vt:lpstr>Challenge Solution Demonstration Overview</vt:lpstr>
      <vt:lpstr>Challenge Solution Demonstration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oes</dc:creator>
  <cp:lastModifiedBy>Richard Flores</cp:lastModifiedBy>
  <cp:revision>108</cp:revision>
  <cp:lastPrinted>2016-10-19T17:37:18Z</cp:lastPrinted>
  <dcterms:created xsi:type="dcterms:W3CDTF">2016-08-02T17:46:19Z</dcterms:created>
  <dcterms:modified xsi:type="dcterms:W3CDTF">2024-10-21T19:38:26Z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0x010100FBA48FAF15569E48A39E0846DF5C89A8</vt:lpwstr>
  </property>
  <property fmtid="{D5CDD505-2E9C-101B-9397-08002B2CF9AE}" pid="3" name="MediaServiceImageTags">
    <vt:lpwstr/>
  </property>
</Properties>
</file>